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 bookmarkIdSeed="4">
  <p:sldMasterIdLst>
    <p:sldMasterId id="2147483732" r:id="rId1"/>
  </p:sldMasterIdLst>
  <p:notesMasterIdLst>
    <p:notesMasterId r:id="rId36"/>
  </p:notesMasterIdLst>
  <p:sldIdLst>
    <p:sldId id="299" r:id="rId2"/>
    <p:sldId id="323" r:id="rId3"/>
    <p:sldId id="256" r:id="rId4"/>
    <p:sldId id="305" r:id="rId5"/>
    <p:sldId id="308" r:id="rId6"/>
    <p:sldId id="324" r:id="rId7"/>
    <p:sldId id="311" r:id="rId8"/>
    <p:sldId id="310" r:id="rId9"/>
    <p:sldId id="312" r:id="rId10"/>
    <p:sldId id="344" r:id="rId11"/>
    <p:sldId id="338" r:id="rId12"/>
    <p:sldId id="314" r:id="rId13"/>
    <p:sldId id="346" r:id="rId14"/>
    <p:sldId id="342" r:id="rId15"/>
    <p:sldId id="315" r:id="rId16"/>
    <p:sldId id="347" r:id="rId17"/>
    <p:sldId id="341" r:id="rId18"/>
    <p:sldId id="349" r:id="rId19"/>
    <p:sldId id="339" r:id="rId20"/>
    <p:sldId id="337" r:id="rId21"/>
    <p:sldId id="316" r:id="rId22"/>
    <p:sldId id="317" r:id="rId23"/>
    <p:sldId id="318" r:id="rId24"/>
    <p:sldId id="348" r:id="rId25"/>
    <p:sldId id="319" r:id="rId26"/>
    <p:sldId id="326" r:id="rId27"/>
    <p:sldId id="321" r:id="rId28"/>
    <p:sldId id="322" r:id="rId29"/>
    <p:sldId id="345" r:id="rId30"/>
    <p:sldId id="350" r:id="rId31"/>
    <p:sldId id="328" r:id="rId32"/>
    <p:sldId id="329" r:id="rId33"/>
    <p:sldId id="330" r:id="rId34"/>
    <p:sldId id="343" r:id="rId35"/>
  </p:sldIdLst>
  <p:sldSz cx="9144000" cy="6858000" type="screen4x3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380"/>
    <p:restoredTop sz="84409" autoAdjust="0"/>
  </p:normalViewPr>
  <p:slideViewPr>
    <p:cSldViewPr>
      <p:cViewPr varScale="1">
        <p:scale>
          <a:sx n="114" d="100"/>
          <a:sy n="114" d="100"/>
        </p:scale>
        <p:origin x="152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59F7F2-03AD-410F-B522-E140B40879BE}" type="doc">
      <dgm:prSet loTypeId="urn:microsoft.com/office/officeart/2005/8/layout/target3#21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pPr rtl="1"/>
          <a:endParaRPr lang="fa-IR"/>
        </a:p>
      </dgm:t>
    </dgm:pt>
    <dgm:pt modelId="{617DCC9F-FEF7-4934-B48A-CC9B91DADA4D}" type="pres">
      <dgm:prSet presAssocID="{8059F7F2-03AD-410F-B522-E140B40879BE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</dgm:ptLst>
  <dgm:cxnLst>
    <dgm:cxn modelId="{A0DEC381-934C-45D3-9980-19C2BF6B1C10}" type="presOf" srcId="{8059F7F2-03AD-410F-B522-E140B40879BE}" destId="{617DCC9F-FEF7-4934-B48A-CC9B91DADA4D}" srcOrd="0" destOrd="0" presId="urn:microsoft.com/office/officeart/2005/8/layout/target3#2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#21">
  <dgm:title val=""/>
  <dgm:desc val=""/>
  <dgm:catLst>
    <dgm:cat type="relationship" pri="113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4DECBDC9-C88C-47E4-96A9-305C5B925260}" type="datetimeFigureOut">
              <a:rPr lang="fa-IR" smtClean="0"/>
              <a:pPr/>
              <a:t>16/11/1446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DF44C6B8-A695-4800-BBF6-5AF507722F20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8848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endParaRPr lang="fa-IR" sz="1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4C6B8-A695-4800-BBF6-5AF507722F20}" type="slidenum">
              <a:rPr lang="fa-IR" smtClean="0"/>
              <a:pPr/>
              <a:t>3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102581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4C6B8-A695-4800-BBF6-5AF507722F20}" type="slidenum">
              <a:rPr lang="fa-IR" smtClean="0"/>
              <a:pPr/>
              <a:t>17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188922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4C6B8-A695-4800-BBF6-5AF507722F20}" type="slidenum">
              <a:rPr lang="fa-IR" smtClean="0"/>
              <a:pPr/>
              <a:t>18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684550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4C6B8-A695-4800-BBF6-5AF507722F20}" type="slidenum">
              <a:rPr lang="fa-IR" smtClean="0"/>
              <a:pPr/>
              <a:t>19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069665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4C6B8-A695-4800-BBF6-5AF507722F20}" type="slidenum">
              <a:rPr lang="fa-IR" smtClean="0"/>
              <a:pPr/>
              <a:t>20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044186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4C6B8-A695-4800-BBF6-5AF507722F20}" type="slidenum">
              <a:rPr lang="fa-IR" smtClean="0"/>
              <a:pPr/>
              <a:t>21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0237940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4C6B8-A695-4800-BBF6-5AF507722F20}" type="slidenum">
              <a:rPr lang="fa-IR" smtClean="0"/>
              <a:pPr/>
              <a:t>22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9678181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4C6B8-A695-4800-BBF6-5AF507722F20}" type="slidenum">
              <a:rPr lang="fa-IR" smtClean="0"/>
              <a:pPr/>
              <a:t>23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3458812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4C6B8-A695-4800-BBF6-5AF507722F20}" type="slidenum">
              <a:rPr lang="fa-IR" smtClean="0"/>
              <a:pPr/>
              <a:t>24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23801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4C6B8-A695-4800-BBF6-5AF507722F20}" type="slidenum">
              <a:rPr lang="fa-IR" smtClean="0"/>
              <a:pPr/>
              <a:t>25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041546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4C6B8-A695-4800-BBF6-5AF507722F20}" type="slidenum">
              <a:rPr lang="fa-IR" smtClean="0"/>
              <a:pPr/>
              <a:t>26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758764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4C6B8-A695-4800-BBF6-5AF507722F20}" type="slidenum">
              <a:rPr lang="fa-IR" smtClean="0"/>
              <a:pPr/>
              <a:t>6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058607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4C6B8-A695-4800-BBF6-5AF507722F20}" type="slidenum">
              <a:rPr lang="fa-IR" smtClean="0"/>
              <a:pPr/>
              <a:t>27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85580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4C6B8-A695-4800-BBF6-5AF507722F20}" type="slidenum">
              <a:rPr lang="fa-IR" smtClean="0"/>
              <a:pPr/>
              <a:t>29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680693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4C6B8-A695-4800-BBF6-5AF507722F20}" type="slidenum">
              <a:rPr lang="fa-IR" smtClean="0"/>
              <a:pPr/>
              <a:t>30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001152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1"/>
            <a:r>
              <a:rPr lang="fa-I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واحد مهارتهای بالینی در طبقه دوم دانشکده پرستاری و مامایی پردیس نازلو قرار دارد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0" rtl="1"/>
            <a:r>
              <a:rPr lang="fa-I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مهارتهای بالینی 1 به متراژ 145 متر مربع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rtl="1"/>
            <a:r>
              <a:rPr lang="fa-I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مهارتهای بالینی 2 به متراژ 147 متر مربع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rtl="1"/>
            <a:r>
              <a:rPr lang="fa-I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رختکن خواهران طبقه همکف روبروی اتاق معاونت آموزشی به متراژ 12 متر مربع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rtl="1"/>
            <a:r>
              <a:rPr lang="fa-I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رختکن برادران طبقه همکف جنب بوفه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4C6B8-A695-4800-BBF6-5AF507722F20}" type="slidenum">
              <a:rPr lang="fa-IR" smtClean="0"/>
              <a:pPr/>
              <a:t>31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314212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4C6B8-A695-4800-BBF6-5AF507722F20}" type="slidenum">
              <a:rPr lang="fa-IR" smtClean="0"/>
              <a:pPr/>
              <a:t>7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13061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4C6B8-A695-4800-BBF6-5AF507722F20}" type="slidenum">
              <a:rPr lang="fa-IR" smtClean="0"/>
              <a:pPr/>
              <a:t>8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7031824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4C6B8-A695-4800-BBF6-5AF507722F20}" type="slidenum">
              <a:rPr lang="fa-IR" smtClean="0"/>
              <a:pPr/>
              <a:t>9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889151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4C6B8-A695-4800-BBF6-5AF507722F20}" type="slidenum">
              <a:rPr lang="fa-IR" smtClean="0"/>
              <a:pPr/>
              <a:t>10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981079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4C6B8-A695-4800-BBF6-5AF507722F20}" type="slidenum">
              <a:rPr lang="fa-IR" smtClean="0"/>
              <a:pPr/>
              <a:t>11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0987218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4C6B8-A695-4800-BBF6-5AF507722F20}" type="slidenum">
              <a:rPr lang="fa-IR" smtClean="0"/>
              <a:pPr/>
              <a:t>12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5078856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4C6B8-A695-4800-BBF6-5AF507722F20}" type="slidenum">
              <a:rPr lang="fa-IR" smtClean="0"/>
              <a:pPr/>
              <a:t>15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46287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FA9EF9C-214B-45DC-8608-6B49E40643E3}" type="datetimeFigureOut">
              <a:rPr lang="fa-IR" smtClean="0"/>
              <a:pPr/>
              <a:t>16/11/1446</a:t>
            </a:fld>
            <a:endParaRPr lang="fa-I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fa-IR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075EF150-6537-4921-9259-42A81E79D9CC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>
        <p:wipe dir="d"/>
      </p:transition>
    </mc:Choice>
    <mc:Fallback xmlns="">
      <p:transition advClick="0" advTm="5000">
        <p:wipe dir="d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9EF9C-214B-45DC-8608-6B49E40643E3}" type="datetimeFigureOut">
              <a:rPr lang="fa-IR" smtClean="0"/>
              <a:pPr/>
              <a:t>16/11/1446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EF150-6537-4921-9259-42A81E79D9CC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>
        <p:wipe dir="d"/>
      </p:transition>
    </mc:Choice>
    <mc:Fallback xmlns="">
      <p:transition advClick="0" advTm="5000">
        <p:wipe dir="d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9EF9C-214B-45DC-8608-6B49E40643E3}" type="datetimeFigureOut">
              <a:rPr lang="fa-IR" smtClean="0"/>
              <a:pPr/>
              <a:t>16/11/1446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EF150-6537-4921-9259-42A81E79D9CC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>
        <p:wipe dir="d"/>
      </p:transition>
    </mc:Choice>
    <mc:Fallback xmlns="">
      <p:transition advClick="0" advTm="5000">
        <p:wipe dir="d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9EF9C-214B-45DC-8608-6B49E40643E3}" type="datetimeFigureOut">
              <a:rPr lang="fa-IR" smtClean="0"/>
              <a:pPr/>
              <a:t>16/11/1446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EF150-6537-4921-9259-42A81E79D9CC}" type="slidenum">
              <a:rPr lang="fa-IR" smtClean="0"/>
              <a:pPr/>
              <a:t>‹#›</a:t>
            </a:fld>
            <a:endParaRPr lang="fa-IR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>
        <p:wipe dir="d"/>
      </p:transition>
    </mc:Choice>
    <mc:Fallback xmlns="">
      <p:transition advClick="0" advTm="5000">
        <p:wipe dir="d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9EF9C-214B-45DC-8608-6B49E40643E3}" type="datetimeFigureOut">
              <a:rPr lang="fa-IR" smtClean="0"/>
              <a:pPr/>
              <a:t>16/11/1446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EF150-6537-4921-9259-42A81E79D9CC}" type="slidenum">
              <a:rPr lang="fa-IR" smtClean="0"/>
              <a:pPr/>
              <a:t>‹#›</a:t>
            </a:fld>
            <a:endParaRPr lang="fa-IR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50" advClick="0" advTm="5000">
        <p:wipe dir="d"/>
      </p:transition>
    </mc:Choice>
    <mc:Fallback xmlns="">
      <p:transition advClick="0" advTm="5000">
        <p:wipe dir="d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9EF9C-214B-45DC-8608-6B49E40643E3}" type="datetimeFigureOut">
              <a:rPr lang="fa-IR" smtClean="0"/>
              <a:pPr/>
              <a:t>16/11/1446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EF150-6537-4921-9259-42A81E79D9CC}" type="slidenum">
              <a:rPr lang="fa-IR" smtClean="0"/>
              <a:pPr/>
              <a:t>‹#›</a:t>
            </a:fld>
            <a:endParaRPr lang="fa-I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50" advClick="0" advTm="5000">
        <p:wipe dir="d"/>
      </p:transition>
    </mc:Choice>
    <mc:Fallback xmlns="">
      <p:transition advClick="0" advTm="5000">
        <p:wipe dir="d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9EF9C-214B-45DC-8608-6B49E40643E3}" type="datetimeFigureOut">
              <a:rPr lang="fa-IR" smtClean="0"/>
              <a:pPr/>
              <a:t>16/11/1446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EF150-6537-4921-9259-42A81E79D9CC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50" advClick="0" advTm="5000">
        <p:wipe dir="d"/>
      </p:transition>
    </mc:Choice>
    <mc:Fallback xmlns="">
      <p:transition advClick="0" advTm="5000">
        <p:wipe dir="d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9EF9C-214B-45DC-8608-6B49E40643E3}" type="datetimeFigureOut">
              <a:rPr lang="fa-IR" smtClean="0"/>
              <a:pPr/>
              <a:t>16/11/1446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EF150-6537-4921-9259-42A81E79D9CC}" type="slidenum">
              <a:rPr lang="fa-IR" smtClean="0"/>
              <a:pPr/>
              <a:t>‹#›</a:t>
            </a:fld>
            <a:endParaRPr lang="fa-IR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50" advClick="0" advTm="5000">
        <p:wipe dir="d"/>
      </p:transition>
    </mc:Choice>
    <mc:Fallback xmlns="">
      <p:transition advClick="0" advTm="5000">
        <p:wipe dir="d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9EF9C-214B-45DC-8608-6B49E40643E3}" type="datetimeFigureOut">
              <a:rPr lang="fa-IR" smtClean="0"/>
              <a:pPr/>
              <a:t>16/11/1446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EF150-6537-4921-9259-42A81E79D9CC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>
        <p:wipe dir="d"/>
      </p:transition>
    </mc:Choice>
    <mc:Fallback xmlns="">
      <p:transition advClick="0" advTm="5000">
        <p:wipe dir="d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5FA9EF9C-214B-45DC-8608-6B49E40643E3}" type="datetimeFigureOut">
              <a:rPr lang="fa-IR" smtClean="0"/>
              <a:pPr/>
              <a:t>16/11/1446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EF150-6537-4921-9259-42A81E79D9CC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50" advClick="0" advTm="5000">
        <p:wipe dir="d"/>
      </p:transition>
    </mc:Choice>
    <mc:Fallback xmlns="">
      <p:transition advClick="0" advTm="5000">
        <p:wipe dir="d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FA9EF9C-214B-45DC-8608-6B49E40643E3}" type="datetimeFigureOut">
              <a:rPr lang="fa-IR" smtClean="0"/>
              <a:pPr/>
              <a:t>16/11/1446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075EF150-6537-4921-9259-42A81E79D9CC}" type="slidenum">
              <a:rPr lang="fa-IR" smtClean="0"/>
              <a:pPr/>
              <a:t>‹#›</a:t>
            </a:fld>
            <a:endParaRPr lang="fa-I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50" advClick="0" advTm="5000">
        <p:wipe dir="d"/>
      </p:transition>
    </mc:Choice>
    <mc:Fallback xmlns="">
      <p:transition advClick="0" advTm="5000">
        <p:wipe dir="d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FA9EF9C-214B-45DC-8608-6B49E40643E3}" type="datetimeFigureOut">
              <a:rPr lang="fa-IR" smtClean="0"/>
              <a:pPr/>
              <a:t>16/11/1446</a:t>
            </a:fld>
            <a:endParaRPr lang="fa-IR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fa-IR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075EF150-6537-4921-9259-42A81E79D9CC}" type="slidenum">
              <a:rPr lang="fa-IR" smtClean="0"/>
              <a:pPr/>
              <a:t>‹#›</a:t>
            </a:fld>
            <a:endParaRPr lang="fa-I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p14:dur="50" advClick="0" advTm="5000">
        <p:wipe dir="d"/>
      </p:transition>
    </mc:Choice>
    <mc:Fallback xmlns="">
      <p:transition advClick="0" advTm="5000">
        <p:wipe dir="d"/>
      </p:transition>
    </mc:Fallback>
  </mc:AlternateContent>
  <p:txStyles>
    <p:titleStyle>
      <a:lvl1pPr algn="l" rtl="1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r" rtl="1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r" rtl="1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r" rtl="1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r" rtl="1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r" rtl="1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5.jpeg"/><Relationship Id="rId3" Type="http://schemas.openxmlformats.org/officeDocument/2006/relationships/image" Target="../media/image27.jpeg"/><Relationship Id="rId7" Type="http://schemas.openxmlformats.org/officeDocument/2006/relationships/image" Target="../media/image13.jpg"/><Relationship Id="rId12" Type="http://schemas.openxmlformats.org/officeDocument/2006/relationships/image" Target="../media/image34.jpe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openxmlformats.org/officeDocument/2006/relationships/image" Target="../media/image11.jpg"/><Relationship Id="rId5" Type="http://schemas.openxmlformats.org/officeDocument/2006/relationships/image" Target="../media/image29.jpeg"/><Relationship Id="rId15" Type="http://schemas.openxmlformats.org/officeDocument/2006/relationships/image" Target="../media/image37.jpg"/><Relationship Id="rId10" Type="http://schemas.openxmlformats.org/officeDocument/2006/relationships/image" Target="../media/image33.jpeg"/><Relationship Id="rId4" Type="http://schemas.openxmlformats.org/officeDocument/2006/relationships/image" Target="../media/image28.jpeg"/><Relationship Id="rId9" Type="http://schemas.openxmlformats.org/officeDocument/2006/relationships/image" Target="../media/image32.jpeg"/><Relationship Id="rId1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50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12" Type="http://schemas.openxmlformats.org/officeDocument/2006/relationships/image" Target="../media/image4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Relationship Id="rId14" Type="http://schemas.openxmlformats.org/officeDocument/2006/relationships/image" Target="../media/image51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13" Type="http://schemas.openxmlformats.org/officeDocument/2006/relationships/image" Target="../media/image62.jpg"/><Relationship Id="rId3" Type="http://schemas.openxmlformats.org/officeDocument/2006/relationships/image" Target="../media/image52.jpg"/><Relationship Id="rId7" Type="http://schemas.openxmlformats.org/officeDocument/2006/relationships/image" Target="../media/image56.jpg"/><Relationship Id="rId12" Type="http://schemas.openxmlformats.org/officeDocument/2006/relationships/image" Target="../media/image61.web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g"/><Relationship Id="rId11" Type="http://schemas.openxmlformats.org/officeDocument/2006/relationships/image" Target="../media/image60.jpg"/><Relationship Id="rId5" Type="http://schemas.openxmlformats.org/officeDocument/2006/relationships/image" Target="../media/image54.jpg"/><Relationship Id="rId10" Type="http://schemas.openxmlformats.org/officeDocument/2006/relationships/image" Target="../media/image59.png"/><Relationship Id="rId4" Type="http://schemas.openxmlformats.org/officeDocument/2006/relationships/image" Target="../media/image53.jpg"/><Relationship Id="rId9" Type="http://schemas.openxmlformats.org/officeDocument/2006/relationships/image" Target="../media/image58.jpg"/><Relationship Id="rId14" Type="http://schemas.openxmlformats.org/officeDocument/2006/relationships/image" Target="../media/image63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4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12" Type="http://schemas.openxmlformats.org/officeDocument/2006/relationships/image" Target="../media/image7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11" Type="http://schemas.openxmlformats.org/officeDocument/2006/relationships/image" Target="../media/image72.jpeg"/><Relationship Id="rId5" Type="http://schemas.openxmlformats.org/officeDocument/2006/relationships/image" Target="../media/image66.jpeg"/><Relationship Id="rId15" Type="http://schemas.openxmlformats.org/officeDocument/2006/relationships/image" Target="../media/image15.jpg"/><Relationship Id="rId10" Type="http://schemas.openxmlformats.org/officeDocument/2006/relationships/image" Target="../media/image71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Relationship Id="rId14" Type="http://schemas.openxmlformats.org/officeDocument/2006/relationships/image" Target="../media/image7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176333"/>
          </a:xfrm>
          <a:solidFill>
            <a:schemeClr val="accent2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fa-IR" sz="66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B Davat" pitchFamily="2" charset="-78"/>
              </a:rPr>
              <a:t>بسم الله </a:t>
            </a:r>
            <a:r>
              <a:rPr lang="fa-IR" sz="66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nazanin"/>
                <a:cs typeface="B Davat" pitchFamily="2" charset="-78"/>
              </a:rPr>
              <a:t>الرحمن</a:t>
            </a:r>
            <a:r>
              <a:rPr lang="fa-IR" sz="66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B Davat" pitchFamily="2" charset="-78"/>
              </a:rPr>
              <a:t> الرحیم</a:t>
            </a:r>
          </a:p>
        </p:txBody>
      </p:sp>
      <p:pic>
        <p:nvPicPr>
          <p:cNvPr id="3" name="موسیقی بی کلام">
            <a:hlinkClick r:id="" action="ppaction://media"/>
            <a:extLst>
              <a:ext uri="{FF2B5EF4-FFF2-40B4-BE49-F238E27FC236}">
                <a16:creationId xmlns:a16="http://schemas.microsoft.com/office/drawing/2014/main" id="{50A4EDE3-D524-4E39-BD5A-281895FF72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483768" y="62068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>
        <p:wipe dir="d"/>
      </p:transition>
    </mc:Choice>
    <mc:Fallback xmlns="">
      <p:transition advClick="0" advTm="5000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394D4F-EE15-446E-9799-BAED77D705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r>
              <a:rPr lang="fa-IR" dirty="0"/>
              <a:t>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5276EDC-8378-458C-8725-7479B5D87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 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2D3BA566-478D-451C-99F9-EA5F18BB167A}"/>
              </a:ext>
            </a:extLst>
          </p:cNvPr>
          <p:cNvSpPr txBox="1">
            <a:spLocks/>
          </p:cNvSpPr>
          <p:nvPr/>
        </p:nvSpPr>
        <p:spPr>
          <a:xfrm>
            <a:off x="539552" y="306483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fa-IR" sz="2800" b="0" dirty="0">
                <a:effectLst/>
                <a:latin typeface="Bnazanin"/>
                <a:cs typeface="B Titr" panose="00000700000000000000" pitchFamily="2" charset="-78"/>
              </a:rPr>
              <a:t>مدیر گروه پرستاری</a:t>
            </a:r>
            <a:r>
              <a:rPr lang="fa-IR" sz="2800" dirty="0">
                <a:effectLst/>
                <a:cs typeface="B Nazanin" pitchFamily="2" charset="-78"/>
              </a:rPr>
              <a:t>: </a:t>
            </a:r>
            <a:r>
              <a:rPr lang="fa-IR" sz="2800" dirty="0">
                <a:solidFill>
                  <a:srgbClr val="0070C0"/>
                </a:solidFill>
                <a:effectLst/>
                <a:latin typeface="Bnazanin"/>
                <a:cs typeface="B Nazanin" pitchFamily="2" charset="-78"/>
              </a:rPr>
              <a:t>دکتر هاله قوامی</a:t>
            </a:r>
            <a:endParaRPr lang="fa-IR" sz="2800" dirty="0">
              <a:cs typeface="B Nazanin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8E94F3-04AD-4227-AEBE-AE56BFBDF2D3}"/>
              </a:ext>
            </a:extLst>
          </p:cNvPr>
          <p:cNvSpPr txBox="1"/>
          <p:nvPr/>
        </p:nvSpPr>
        <p:spPr>
          <a:xfrm>
            <a:off x="3347864" y="5376672"/>
            <a:ext cx="4636578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>
                <a:solidFill>
                  <a:schemeClr val="tx2"/>
                </a:solidFill>
                <a:cs typeface="B Titr" panose="00000700000000000000" pitchFamily="2" charset="-78"/>
              </a:rPr>
              <a:t>مدرک و رشته تحصیلی:</a:t>
            </a:r>
            <a:r>
              <a:rPr lang="en-US" dirty="0">
                <a:solidFill>
                  <a:srgbClr val="0070C0"/>
                </a:solidFill>
                <a:cs typeface="B Nazanin" pitchFamily="2" charset="-78"/>
              </a:rPr>
              <a:t>PhD</a:t>
            </a:r>
            <a:r>
              <a:rPr lang="en-US" b="1" dirty="0">
                <a:solidFill>
                  <a:srgbClr val="0070C0"/>
                </a:solidFill>
                <a:cs typeface="B Nazanin" pitchFamily="2" charset="-78"/>
              </a:rPr>
              <a:t> </a:t>
            </a:r>
            <a:r>
              <a:rPr lang="fa-IR" b="1" dirty="0">
                <a:solidFill>
                  <a:srgbClr val="0070C0"/>
                </a:solidFill>
                <a:cs typeface="B Nazanin" pitchFamily="2" charset="-78"/>
              </a:rPr>
              <a:t>  پرستاری -داخلی جراحی</a:t>
            </a:r>
            <a:endParaRPr lang="en-US" b="1" dirty="0">
              <a:solidFill>
                <a:srgbClr val="0070C0"/>
              </a:solidFill>
              <a:cs typeface="B Nazanin" pitchFamily="2" charset="-78"/>
            </a:endParaRPr>
          </a:p>
          <a:p>
            <a:pPr>
              <a:lnSpc>
                <a:spcPct val="150000"/>
              </a:lnSpc>
            </a:pPr>
            <a:r>
              <a:rPr lang="fa-IR" dirty="0">
                <a:solidFill>
                  <a:schemeClr val="tx2"/>
                </a:solidFill>
                <a:cs typeface="B Titr" panose="00000700000000000000" pitchFamily="2" charset="-78"/>
              </a:rPr>
              <a:t>رتبه علمی: </a:t>
            </a:r>
            <a:r>
              <a:rPr lang="fa-IR" b="1" dirty="0">
                <a:solidFill>
                  <a:srgbClr val="0070C0"/>
                </a:solidFill>
                <a:cs typeface="B Nazanin" pitchFamily="2" charset="-78"/>
              </a:rPr>
              <a:t>استادیار</a:t>
            </a:r>
            <a:endParaRPr lang="fa-IR" dirty="0">
              <a:cs typeface="B Nazanin" pitchFamily="2" charset="-78"/>
            </a:endParaRPr>
          </a:p>
          <a:p>
            <a:pPr>
              <a:lnSpc>
                <a:spcPct val="150000"/>
              </a:lnSpc>
            </a:pPr>
            <a:r>
              <a:rPr lang="fa-IR" dirty="0">
                <a:solidFill>
                  <a:schemeClr val="tx2"/>
                </a:solidFill>
                <a:cs typeface="B Titr" panose="00000700000000000000" pitchFamily="2" charset="-78"/>
              </a:rPr>
              <a:t>ایمیل: </a:t>
            </a:r>
            <a:r>
              <a:rPr lang="en-US" dirty="0">
                <a:cs typeface="B Nazanin" pitchFamily="2" charset="-78"/>
              </a:rPr>
              <a:t> </a:t>
            </a:r>
            <a:r>
              <a:rPr lang="en-US" b="1" dirty="0">
                <a:solidFill>
                  <a:srgbClr val="0070C0"/>
                </a:solidFill>
                <a:cs typeface="B Nazanin" pitchFamily="2" charset="-78"/>
              </a:rPr>
              <a:t>haleh_ghavami@yahoo.co.uk</a:t>
            </a:r>
            <a:r>
              <a:rPr lang="en-US" dirty="0">
                <a:solidFill>
                  <a:srgbClr val="0070C0"/>
                </a:solidFill>
                <a:cs typeface="B Nazanin" pitchFamily="2" charset="-78"/>
              </a:rPr>
              <a:t> </a:t>
            </a:r>
            <a:r>
              <a:rPr lang="en-US" dirty="0">
                <a:cs typeface="B Nazanin" pitchFamily="2" charset="-78"/>
              </a:rPr>
              <a:t> </a:t>
            </a:r>
            <a:endParaRPr lang="fa-IR" dirty="0">
              <a:cs typeface="B Nazanin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350" y="2132856"/>
            <a:ext cx="1579156" cy="215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42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>
        <p:wipe dir="d"/>
      </p:transition>
    </mc:Choice>
    <mc:Fallback xmlns="">
      <p:transition advClick="0" advTm="5000">
        <p:wipe dir="d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5576" y="274638"/>
            <a:ext cx="7931224" cy="1143000"/>
          </a:xfrm>
        </p:spPr>
        <p:txBody>
          <a:bodyPr>
            <a:normAutofit/>
          </a:bodyPr>
          <a:lstStyle/>
          <a:p>
            <a:pPr algn="ctr"/>
            <a:r>
              <a:rPr lang="fa-IR" sz="3200" b="0" dirty="0">
                <a:effectLst/>
                <a:latin typeface="Bnazanin"/>
                <a:cs typeface="B Titr" panose="00000700000000000000" pitchFamily="2" charset="-78"/>
              </a:rPr>
              <a:t>مدیر گروه مامایی</a:t>
            </a:r>
            <a:r>
              <a:rPr lang="fa-IR" sz="3200" dirty="0">
                <a:effectLst/>
                <a:cs typeface="B Nazanin" pitchFamily="2" charset="-78"/>
              </a:rPr>
              <a:t>: </a:t>
            </a:r>
            <a:r>
              <a:rPr lang="fa-IR" sz="3200" dirty="0">
                <a:solidFill>
                  <a:srgbClr val="0070C0"/>
                </a:solidFill>
                <a:effectLst/>
                <a:latin typeface="Bnazanin"/>
                <a:cs typeface="B Nazanin" pitchFamily="2" charset="-78"/>
              </a:rPr>
              <a:t>مریم مسگرزاده</a:t>
            </a:r>
            <a:endParaRPr lang="en-US" sz="3200" dirty="0">
              <a:solidFill>
                <a:srgbClr val="0070C0"/>
              </a:solidFill>
              <a:effectLst/>
              <a:latin typeface="Bnazanin"/>
              <a:cs typeface="B Nazanin" pitchFamily="2" charset="-78"/>
            </a:endParaRPr>
          </a:p>
        </p:txBody>
      </p:sp>
      <p:pic>
        <p:nvPicPr>
          <p:cNvPr id="6" name="Content Placeholder 5" descr="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15616" y="1124744"/>
            <a:ext cx="6984776" cy="4206965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8A2A31-3413-4CA5-9AD8-C233F10431B5}"/>
              </a:ext>
            </a:extLst>
          </p:cNvPr>
          <p:cNvSpPr txBox="1"/>
          <p:nvPr/>
        </p:nvSpPr>
        <p:spPr>
          <a:xfrm>
            <a:off x="3203848" y="5517232"/>
            <a:ext cx="4896544" cy="116570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>
                <a:solidFill>
                  <a:schemeClr val="tx2"/>
                </a:solidFill>
                <a:cs typeface="B Titr" panose="00000700000000000000" pitchFamily="2" charset="-78"/>
              </a:rPr>
              <a:t>مدرک و رشته تحصیلی:</a:t>
            </a:r>
            <a:r>
              <a:rPr lang="fa-IR" b="1" dirty="0">
                <a:solidFill>
                  <a:srgbClr val="0070C0"/>
                </a:solidFill>
                <a:cs typeface="B Nazanin" pitchFamily="2" charset="-78"/>
              </a:rPr>
              <a:t>فوق لیسانس بهداشت مادر و کودک</a:t>
            </a:r>
            <a:endParaRPr lang="en-US" b="1" dirty="0">
              <a:solidFill>
                <a:srgbClr val="0070C0"/>
              </a:solidFill>
              <a:cs typeface="B Nazanin" pitchFamily="2" charset="-78"/>
            </a:endParaRPr>
          </a:p>
          <a:p>
            <a:pPr>
              <a:lnSpc>
                <a:spcPct val="150000"/>
              </a:lnSpc>
            </a:pPr>
            <a:r>
              <a:rPr lang="fa-IR" dirty="0">
                <a:solidFill>
                  <a:schemeClr val="tx2"/>
                </a:solidFill>
                <a:cs typeface="B Titr" panose="00000700000000000000" pitchFamily="2" charset="-78"/>
              </a:rPr>
              <a:t>رتبه علمی: </a:t>
            </a:r>
            <a:r>
              <a:rPr lang="fa-IR" b="1" dirty="0">
                <a:solidFill>
                  <a:srgbClr val="0070C0"/>
                </a:solidFill>
                <a:cs typeface="B Nazanin" pitchFamily="2" charset="-78"/>
              </a:rPr>
              <a:t>مربی</a:t>
            </a:r>
            <a:endParaRPr lang="fa-IR" dirty="0">
              <a:cs typeface="B Nazanin" pitchFamily="2" charset="-78"/>
            </a:endParaRPr>
          </a:p>
          <a:p>
            <a:pPr>
              <a:lnSpc>
                <a:spcPct val="150000"/>
              </a:lnSpc>
            </a:pPr>
            <a:r>
              <a:rPr lang="fa-IR" dirty="0">
                <a:solidFill>
                  <a:schemeClr val="tx2"/>
                </a:solidFill>
                <a:cs typeface="B Titr" panose="00000700000000000000" pitchFamily="2" charset="-78"/>
              </a:rPr>
              <a:t>ایمیل: </a:t>
            </a:r>
            <a:r>
              <a:rPr lang="en-US" dirty="0">
                <a:solidFill>
                  <a:srgbClr val="0070C0"/>
                </a:solidFill>
                <a:cs typeface="B Nazanin" pitchFamily="2" charset="-78"/>
              </a:rPr>
              <a:t>mesgarzadeh2005@yahoo.com </a:t>
            </a:r>
            <a:r>
              <a:rPr lang="en-US" dirty="0">
                <a:cs typeface="B Nazanin" pitchFamily="2" charset="-78"/>
              </a:rPr>
              <a:t> </a:t>
            </a:r>
            <a:endParaRPr lang="fa-IR" dirty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1303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>
        <p:wipe dir="d"/>
      </p:transition>
    </mc:Choice>
    <mc:Fallback xmlns="">
      <p:transition advClick="0" advTm="5000">
        <p:wipe dir="d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2400" b="0" dirty="0">
                <a:effectLst/>
                <a:latin typeface="Bnazanin"/>
                <a:cs typeface="B Titr" panose="00000700000000000000" pitchFamily="2" charset="-78"/>
              </a:rPr>
              <a:t>مدیر تحصیلات تکمیلی</a:t>
            </a:r>
            <a:r>
              <a:rPr lang="fa-IR" sz="2400" dirty="0">
                <a:effectLst/>
                <a:cs typeface="B Nazanin" pitchFamily="2" charset="-78"/>
              </a:rPr>
              <a:t>: </a:t>
            </a:r>
            <a:r>
              <a:rPr lang="fa-IR" sz="2400" dirty="0">
                <a:solidFill>
                  <a:srgbClr val="0070C0"/>
                </a:solidFill>
                <a:effectLst/>
                <a:latin typeface="Bnazanin"/>
                <a:cs typeface="B Nazanin" pitchFamily="2" charset="-78"/>
              </a:rPr>
              <a:t>دکتر یوسف حقیقی مقدم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A9B819-0A99-4E76-B9B8-AF5514C83961}"/>
              </a:ext>
            </a:extLst>
          </p:cNvPr>
          <p:cNvSpPr txBox="1"/>
          <p:nvPr/>
        </p:nvSpPr>
        <p:spPr>
          <a:xfrm>
            <a:off x="3203848" y="5517232"/>
            <a:ext cx="4896544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dirty="0">
                <a:solidFill>
                  <a:schemeClr val="tx2"/>
                </a:solidFill>
                <a:cs typeface="B Titr" panose="00000700000000000000" pitchFamily="2" charset="-78"/>
              </a:rPr>
              <a:t>مدرک و رشته تحصیلی: </a:t>
            </a:r>
            <a:r>
              <a:rPr lang="en-US" b="1" dirty="0" err="1">
                <a:solidFill>
                  <a:srgbClr val="0070C0"/>
                </a:solidFill>
                <a:cs typeface="B Nazanin" pitchFamily="2" charset="-78"/>
              </a:rPr>
              <a:t>Ph.D</a:t>
            </a:r>
            <a:r>
              <a:rPr lang="fa-IR" b="1" dirty="0">
                <a:solidFill>
                  <a:srgbClr val="0070C0"/>
                </a:solidFill>
                <a:cs typeface="B Nazanin" pitchFamily="2" charset="-78"/>
              </a:rPr>
              <a:t>  مامایی</a:t>
            </a:r>
            <a:endParaRPr lang="en-US" b="1" dirty="0">
              <a:solidFill>
                <a:srgbClr val="0070C0"/>
              </a:solidFill>
              <a:cs typeface="B Nazanin" pitchFamily="2" charset="-78"/>
            </a:endParaRPr>
          </a:p>
          <a:p>
            <a:pPr>
              <a:lnSpc>
                <a:spcPct val="150000"/>
              </a:lnSpc>
            </a:pPr>
            <a:r>
              <a:rPr lang="fa-IR" dirty="0">
                <a:solidFill>
                  <a:schemeClr val="tx2"/>
                </a:solidFill>
                <a:cs typeface="B Titr" panose="00000700000000000000" pitchFamily="2" charset="-78"/>
              </a:rPr>
              <a:t>رتبه علمی: </a:t>
            </a:r>
            <a:r>
              <a:rPr lang="fa-IR" b="1" dirty="0">
                <a:solidFill>
                  <a:srgbClr val="0070C0"/>
                </a:solidFill>
                <a:cs typeface="B Nazanin" pitchFamily="2" charset="-78"/>
              </a:rPr>
              <a:t>استادیار</a:t>
            </a:r>
            <a:endParaRPr lang="fa-IR" dirty="0">
              <a:cs typeface="B Nazanin" pitchFamily="2" charset="-78"/>
            </a:endParaRPr>
          </a:p>
          <a:p>
            <a:pPr>
              <a:lnSpc>
                <a:spcPct val="150000"/>
              </a:lnSpc>
            </a:pPr>
            <a:r>
              <a:rPr lang="fa-IR" dirty="0">
                <a:solidFill>
                  <a:schemeClr val="tx2"/>
                </a:solidFill>
                <a:cs typeface="B Titr" panose="00000700000000000000" pitchFamily="2" charset="-78"/>
              </a:rPr>
              <a:t>ایمیل: </a:t>
            </a:r>
            <a:r>
              <a:rPr lang="en-US" b="1" dirty="0">
                <a:solidFill>
                  <a:srgbClr val="0070C0"/>
                </a:solidFill>
                <a:cs typeface="B Nazanin" pitchFamily="2" charset="-78"/>
              </a:rPr>
              <a:t>maryam.najjarzadeh@gmail.com</a:t>
            </a:r>
            <a:r>
              <a:rPr lang="en-US" dirty="0">
                <a:cs typeface="B Nazanin" pitchFamily="2" charset="-78"/>
              </a:rPr>
              <a:t> </a:t>
            </a:r>
            <a:endParaRPr lang="fa-IR" dirty="0">
              <a:cs typeface="B Nazanin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625" y="2528887"/>
            <a:ext cx="1428750" cy="1800225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55576" y="1417638"/>
            <a:ext cx="7499176" cy="3747872"/>
          </a:xfrm>
        </p:spPr>
        <p:txBody>
          <a:bodyPr/>
          <a:lstStyle/>
          <a:p>
            <a:endParaRPr lang="fa-I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>
        <p:wipe dir="d"/>
      </p:transition>
    </mc:Choice>
    <mc:Fallback xmlns="">
      <p:transition advClick="0" advTm="5000">
        <p:wipe dir="d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290DB6C-083C-40E4-AEFF-CA4F5EC1C4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endParaRPr lang="fa-IR" dirty="0"/>
          </a:p>
          <a:p>
            <a:pPr marL="109728" indent="0">
              <a:buNone/>
            </a:pPr>
            <a:endParaRPr lang="fa-IR" dirty="0"/>
          </a:p>
          <a:p>
            <a:pPr marL="109728" indent="0">
              <a:buNone/>
            </a:pPr>
            <a:endParaRPr lang="fa-IR" dirty="0"/>
          </a:p>
          <a:p>
            <a:pPr marL="109728" indent="0">
              <a:buNone/>
            </a:pPr>
            <a:endParaRPr lang="fa-IR" dirty="0"/>
          </a:p>
          <a:p>
            <a:pPr marL="109728" indent="0" algn="ctr">
              <a:buNone/>
            </a:pPr>
            <a:endParaRPr lang="fa-IR" dirty="0"/>
          </a:p>
          <a:p>
            <a:pPr marL="109728" indent="0">
              <a:buNone/>
            </a:pPr>
            <a:endParaRPr lang="fa-IR" dirty="0"/>
          </a:p>
          <a:p>
            <a:pPr marL="109728" indent="0">
              <a:buNone/>
            </a:pPr>
            <a:r>
              <a:rPr lang="fa-IR" sz="2000" dirty="0">
                <a:solidFill>
                  <a:schemeClr val="tx2"/>
                </a:solidFill>
                <a:latin typeface="Bnazanin"/>
                <a:ea typeface="+mj-ea"/>
                <a:cs typeface="B Titr" panose="00000700000000000000" pitchFamily="2" charset="-78"/>
              </a:rPr>
              <a:t>                                         مهدی عبدالهی                     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D3B4D9A-C66D-4B30-B837-19F552D49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3600" b="0" dirty="0">
                <a:effectLst/>
                <a:latin typeface="Bnazanin"/>
                <a:cs typeface="B Titr" panose="00000700000000000000" pitchFamily="2" charset="-78"/>
              </a:rPr>
              <a:t>کارشناسان تحصیلات تکمیلی</a:t>
            </a:r>
            <a:endParaRPr lang="fa-IR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28BC7C-EB0E-4712-8DBF-EC6A06D6C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060848"/>
            <a:ext cx="1584176" cy="194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01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>
        <p:wipe dir="d"/>
      </p:transition>
    </mc:Choice>
    <mc:Fallback xmlns="">
      <p:transition advClick="0" advTm="5000">
        <p:wipe dir="d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83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8" y="1857364"/>
            <a:ext cx="6788943" cy="3714776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3600" b="0" dirty="0">
                <a:effectLst/>
                <a:latin typeface="Bnazanin"/>
                <a:cs typeface="B Titr" panose="00000700000000000000" pitchFamily="2" charset="-78"/>
              </a:rPr>
              <a:t>رئیس اداره امور عمومی</a:t>
            </a:r>
            <a:r>
              <a:rPr lang="fa-IR" sz="3600" dirty="0">
                <a:cs typeface="B Nazanin" pitchFamily="2" charset="-78"/>
              </a:rPr>
              <a:t>: </a:t>
            </a:r>
            <a:r>
              <a:rPr lang="fa-IR" sz="3600" dirty="0">
                <a:solidFill>
                  <a:srgbClr val="0070C0"/>
                </a:solidFill>
                <a:effectLst/>
                <a:latin typeface="Bnazanin"/>
                <a:cs typeface="B Nazanin" pitchFamily="2" charset="-78"/>
              </a:rPr>
              <a:t>شیرزاد روستایی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21EBE9-563D-42C7-B8CA-70745B22F22B}"/>
              </a:ext>
            </a:extLst>
          </p:cNvPr>
          <p:cNvSpPr txBox="1"/>
          <p:nvPr/>
        </p:nvSpPr>
        <p:spPr>
          <a:xfrm>
            <a:off x="3069927" y="5636763"/>
            <a:ext cx="4896544" cy="7502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>
                <a:solidFill>
                  <a:schemeClr val="tx2"/>
                </a:solidFill>
                <a:cs typeface="B Titr" panose="00000700000000000000" pitchFamily="2" charset="-78"/>
              </a:rPr>
              <a:t>مدرک و رشته تحصیلی: </a:t>
            </a:r>
            <a:r>
              <a:rPr lang="fa-IR" b="1" dirty="0">
                <a:solidFill>
                  <a:srgbClr val="0070C0"/>
                </a:solidFill>
                <a:cs typeface="B Nazanin" pitchFamily="2" charset="-78"/>
              </a:rPr>
              <a:t>ارشد مدیریت منابع انسانی</a:t>
            </a:r>
          </a:p>
          <a:p>
            <a:pPr>
              <a:lnSpc>
                <a:spcPct val="150000"/>
              </a:lnSpc>
            </a:pPr>
            <a:r>
              <a:rPr lang="fa-IR" dirty="0">
                <a:solidFill>
                  <a:schemeClr val="tx2"/>
                </a:solidFill>
                <a:cs typeface="B Titr" panose="00000700000000000000" pitchFamily="2" charset="-78"/>
              </a:rPr>
              <a:t>ایمیل: </a:t>
            </a:r>
            <a:r>
              <a:rPr lang="en-US" dirty="0">
                <a:solidFill>
                  <a:srgbClr val="0070C0"/>
                </a:solidFill>
                <a:cs typeface="B Nazanin" pitchFamily="2" charset="-78"/>
              </a:rPr>
              <a:t>roustaiie.shi@gmail.com  </a:t>
            </a:r>
            <a:endParaRPr lang="fa-IR" dirty="0">
              <a:solidFill>
                <a:srgbClr val="0070C0"/>
              </a:solidFill>
              <a:cs typeface="B Nazanin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>
        <p:wipe dir="d"/>
      </p:transition>
    </mc:Choice>
    <mc:Fallback xmlns="">
      <p:transition advClick="0" advTm="5000">
        <p:wipe dir="d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1142984"/>
          </a:xfrm>
        </p:spPr>
        <p:txBody>
          <a:bodyPr>
            <a:normAutofit/>
          </a:bodyPr>
          <a:lstStyle/>
          <a:p>
            <a:pPr algn="ctr"/>
            <a:r>
              <a:rPr lang="fa-IR" sz="3200" b="0" dirty="0">
                <a:effectLst/>
                <a:latin typeface="Bnazanin"/>
                <a:cs typeface="B Titr" panose="00000700000000000000" pitchFamily="2" charset="-78"/>
              </a:rPr>
              <a:t>رئیس اداره آموزش: </a:t>
            </a:r>
            <a:r>
              <a:rPr lang="fa-IR" sz="3200" dirty="0">
                <a:solidFill>
                  <a:srgbClr val="0070C0"/>
                </a:solidFill>
                <a:effectLst/>
                <a:latin typeface="Bnazanin"/>
                <a:cs typeface="B Nazanin" pitchFamily="2" charset="-78"/>
              </a:rPr>
              <a:t>سیده مریم حسینی</a:t>
            </a:r>
          </a:p>
        </p:txBody>
      </p:sp>
      <p:sp>
        <p:nvSpPr>
          <p:cNvPr id="28674" name="AutoShape 2" descr="https://nm.umsu.ac.ir/uploads/Ranji_Ahang.jpg"/>
          <p:cNvSpPr>
            <a:spLocks noChangeAspect="1" noChangeArrowheads="1"/>
          </p:cNvSpPr>
          <p:nvPr/>
        </p:nvSpPr>
        <p:spPr bwMode="auto">
          <a:xfrm>
            <a:off x="8637588" y="-762000"/>
            <a:ext cx="1314450" cy="16002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sp>
        <p:nvSpPr>
          <p:cNvPr id="28676" name="AutoShape 4" descr="https://nm.umsu.ac.ir/uploads/Ranji_Ahang.jpg"/>
          <p:cNvSpPr>
            <a:spLocks noChangeAspect="1" noChangeArrowheads="1"/>
          </p:cNvSpPr>
          <p:nvPr/>
        </p:nvSpPr>
        <p:spPr bwMode="auto">
          <a:xfrm>
            <a:off x="8637588" y="-762000"/>
            <a:ext cx="1314450" cy="16002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sp>
        <p:nvSpPr>
          <p:cNvPr id="28678" name="AutoShape 6" descr="https://nm.umsu.ac.ir/uploads/Ranji_Ahang.jpg"/>
          <p:cNvSpPr>
            <a:spLocks noChangeAspect="1" noChangeArrowheads="1"/>
          </p:cNvSpPr>
          <p:nvPr/>
        </p:nvSpPr>
        <p:spPr bwMode="auto">
          <a:xfrm>
            <a:off x="8637588" y="-762000"/>
            <a:ext cx="1314450" cy="16002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sp>
        <p:nvSpPr>
          <p:cNvPr id="28680" name="AutoShape 8" descr="https://nm.umsu.ac.ir/uploads/Ranji_Ahang.jpg"/>
          <p:cNvSpPr>
            <a:spLocks noChangeAspect="1" noChangeArrowheads="1"/>
          </p:cNvSpPr>
          <p:nvPr/>
        </p:nvSpPr>
        <p:spPr bwMode="auto">
          <a:xfrm>
            <a:off x="8637588" y="-762000"/>
            <a:ext cx="1314450" cy="16002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103516-B4D7-49CF-9B79-731219C01E85}"/>
              </a:ext>
            </a:extLst>
          </p:cNvPr>
          <p:cNvSpPr txBox="1"/>
          <p:nvPr/>
        </p:nvSpPr>
        <p:spPr>
          <a:xfrm>
            <a:off x="3131840" y="5877272"/>
            <a:ext cx="489654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>
                <a:solidFill>
                  <a:schemeClr val="tx2"/>
                </a:solidFill>
                <a:cs typeface="B Titr" panose="00000700000000000000" pitchFamily="2" charset="-78"/>
              </a:rPr>
              <a:t>مدرک و رشته تحصیلی: </a:t>
            </a:r>
            <a:r>
              <a:rPr lang="fa-IR" b="1" dirty="0">
                <a:solidFill>
                  <a:srgbClr val="0070C0"/>
                </a:solidFill>
                <a:cs typeface="B Nazanin" pitchFamily="2" charset="-78"/>
              </a:rPr>
              <a:t>کارشناس علوم تربیتی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C9C484-78A0-4528-9F0F-1BDA27EE1E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628800"/>
            <a:ext cx="2592288" cy="31421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>
        <p:wipe dir="d"/>
      </p:transition>
    </mc:Choice>
    <mc:Fallback xmlns="">
      <p:transition advClick="0" advTm="5000">
        <p:wipe dir="d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0DBAE80-0D38-4E6F-88DB-0D94335721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endParaRPr lang="fa-IR" dirty="0"/>
          </a:p>
          <a:p>
            <a:pPr marL="109728" indent="0">
              <a:buNone/>
            </a:pPr>
            <a:endParaRPr lang="fa-IR" dirty="0"/>
          </a:p>
          <a:p>
            <a:pPr marL="109728" indent="0">
              <a:buNone/>
            </a:pPr>
            <a:endParaRPr lang="fa-IR" dirty="0"/>
          </a:p>
          <a:p>
            <a:pPr marL="109728" indent="0">
              <a:buNone/>
            </a:pPr>
            <a:endParaRPr lang="fa-IR" dirty="0"/>
          </a:p>
          <a:p>
            <a:pPr marL="109728" indent="0">
              <a:buNone/>
            </a:pPr>
            <a:endParaRPr lang="fa-IR" dirty="0"/>
          </a:p>
          <a:p>
            <a:pPr marL="109728" indent="0">
              <a:buNone/>
            </a:pPr>
            <a:endParaRPr lang="fa-IR" dirty="0"/>
          </a:p>
          <a:p>
            <a:pPr marL="109728" indent="0">
              <a:buNone/>
            </a:pPr>
            <a:endParaRPr lang="fa-IR" dirty="0"/>
          </a:p>
          <a:p>
            <a:pPr marL="109728" indent="0" algn="ctr">
              <a:buNone/>
            </a:pPr>
            <a:r>
              <a:rPr lang="fa-IR" sz="2000" dirty="0">
                <a:solidFill>
                  <a:schemeClr val="tx2"/>
                </a:solidFill>
                <a:latin typeface="Bnazanin"/>
                <a:ea typeface="+mj-ea"/>
                <a:cs typeface="B Titr" panose="00000700000000000000" pitchFamily="2" charset="-78"/>
              </a:rPr>
              <a:t>                                                 آهنگ رنجی                  سپیده بهروزیان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E9E367-5C2F-4078-9FED-B1764C7CC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sz="4400" b="0" dirty="0">
                <a:effectLst/>
                <a:latin typeface="Bnazanin"/>
                <a:cs typeface="B Titr" panose="00000700000000000000" pitchFamily="2" charset="-78"/>
              </a:rPr>
              <a:t>کارشناسان آموزش</a:t>
            </a:r>
            <a:endParaRPr lang="fa-I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79952D-B6E3-4123-9D91-86D0BEF274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564904"/>
            <a:ext cx="1440160" cy="18845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65929D-7257-4757-9605-833CCEE949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745" y="2316289"/>
            <a:ext cx="1486711" cy="217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49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>
        <p:wipe dir="d"/>
      </p:transition>
    </mc:Choice>
    <mc:Fallback xmlns="">
      <p:transition advClick="0" advTm="5000">
        <p:wipe dir="d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4400" b="0" dirty="0">
                <a:effectLst/>
                <a:latin typeface="Bnazanin"/>
                <a:cs typeface="B Titr" panose="00000700000000000000" pitchFamily="2" charset="-78"/>
              </a:rPr>
              <a:t>مسئول کلاسها: </a:t>
            </a:r>
            <a:r>
              <a:rPr lang="fa-IR" sz="3600" dirty="0">
                <a:solidFill>
                  <a:srgbClr val="0070C0"/>
                </a:solidFill>
                <a:effectLst/>
                <a:latin typeface="Bnazanin"/>
                <a:cs typeface="B Nazanin" pitchFamily="2" charset="-78"/>
              </a:rPr>
              <a:t>امیر افتخارجو</a:t>
            </a:r>
          </a:p>
        </p:txBody>
      </p:sp>
      <p:pic>
        <p:nvPicPr>
          <p:cNvPr id="5" name="Picture 4" descr="IMG_36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1357298"/>
            <a:ext cx="4357718" cy="35004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8596" y="4929199"/>
            <a:ext cx="8429684" cy="15081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2000" dirty="0">
                <a:solidFill>
                  <a:schemeClr val="tx2"/>
                </a:solidFill>
                <a:latin typeface="Bnazanin"/>
                <a:ea typeface="+mj-ea"/>
                <a:cs typeface="B Titr" panose="00000700000000000000" pitchFamily="2" charset="-78"/>
              </a:rPr>
              <a:t>امکانات آموزشی:</a:t>
            </a:r>
          </a:p>
          <a:p>
            <a:r>
              <a:rPr lang="fa-IR" dirty="0">
                <a:solidFill>
                  <a:srgbClr val="0070C0"/>
                </a:solidFill>
                <a:latin typeface="Bnazanin"/>
                <a:ea typeface="+mj-ea"/>
                <a:cs typeface="B Nazanin" pitchFamily="2" charset="-78"/>
              </a:rPr>
              <a:t>9 کلاس هر کدام  شامل 50 صندلی دانشجویی و 9 دستگاه ویدئو پروژکتور به همراه پرده و ریموت کنترل و 9 دستگاه کامپیوتر و 9 دستگاه اورهد</a:t>
            </a:r>
          </a:p>
          <a:p>
            <a:r>
              <a:rPr lang="fa-IR" dirty="0">
                <a:solidFill>
                  <a:srgbClr val="0070C0"/>
                </a:solidFill>
                <a:latin typeface="Bnazanin"/>
                <a:ea typeface="+mj-ea"/>
                <a:cs typeface="B Nazanin" pitchFamily="2" charset="-78"/>
              </a:rPr>
              <a:t>کلاس و اتاق دکتری با 8 دستگاه کامپیوتر و دو دستگاه ویدئو پروژکتور به همراه پرده و ریموت کنترل</a:t>
            </a:r>
          </a:p>
          <a:p>
            <a:endParaRPr lang="fa-IR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7D5C6A4-390D-9C06-DD5B-6861E2D1EA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>
        <p:wipe dir="d"/>
      </p:transition>
    </mc:Choice>
    <mc:Fallback xmlns="">
      <p:transition advClick="0" advTm="5000">
        <p:wipe dir="d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4400" b="0" dirty="0">
                <a:effectLst/>
                <a:latin typeface="Bnazanin"/>
                <a:cs typeface="B Titr" panose="00000700000000000000" pitchFamily="2" charset="-78"/>
              </a:rPr>
              <a:t>کمک مسئول کلاسها: </a:t>
            </a:r>
            <a:r>
              <a:rPr lang="fa-IR" sz="3600" dirty="0">
                <a:solidFill>
                  <a:srgbClr val="0070C0"/>
                </a:solidFill>
                <a:effectLst/>
                <a:latin typeface="Bnazanin"/>
                <a:cs typeface="B Nazanin" pitchFamily="2" charset="-78"/>
              </a:rPr>
              <a:t>بهنام اسدزاده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132856"/>
            <a:ext cx="1207756" cy="1843902"/>
          </a:xfrm>
        </p:spPr>
      </p:pic>
    </p:spTree>
    <p:extLst>
      <p:ext uri="{BB962C8B-B14F-4D97-AF65-F5344CB8AC3E}">
        <p14:creationId xmlns:p14="http://schemas.microsoft.com/office/powerpoint/2010/main" val="279299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>
        <p:wipe dir="d"/>
      </p:transition>
    </mc:Choice>
    <mc:Fallback xmlns="">
      <p:transition advClick="0" advTm="5000">
        <p:wipe dir="d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5576" y="274638"/>
            <a:ext cx="7931224" cy="1143000"/>
          </a:xfrm>
        </p:spPr>
        <p:txBody>
          <a:bodyPr>
            <a:normAutofit/>
          </a:bodyPr>
          <a:lstStyle/>
          <a:p>
            <a:pPr algn="ctr"/>
            <a:r>
              <a:rPr lang="fa-IR" sz="4400" b="0" dirty="0">
                <a:effectLst/>
                <a:latin typeface="Bnazanin"/>
                <a:cs typeface="B Titr" panose="00000700000000000000" pitchFamily="2" charset="-78"/>
              </a:rPr>
              <a:t>کارشناس پژوهش: </a:t>
            </a:r>
            <a:r>
              <a:rPr lang="fa-IR" sz="3600" dirty="0">
                <a:solidFill>
                  <a:srgbClr val="0070C0"/>
                </a:solidFill>
                <a:effectLst/>
                <a:latin typeface="Bnazanin"/>
                <a:cs typeface="B Nazanin" pitchFamily="2" charset="-78"/>
              </a:rPr>
              <a:t>حمیرا نورنژاد</a:t>
            </a:r>
            <a:endParaRPr lang="en-US" sz="3600" dirty="0">
              <a:solidFill>
                <a:srgbClr val="0070C0"/>
              </a:solidFill>
              <a:effectLst/>
              <a:latin typeface="Bnazanin"/>
              <a:cs typeface="B Nazanin" pitchFamily="2" charset="-78"/>
            </a:endParaRPr>
          </a:p>
        </p:txBody>
      </p:sp>
      <p:pic>
        <p:nvPicPr>
          <p:cNvPr id="6" name="Content Placeholder 5" descr="IMG_832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95762" y="1417638"/>
            <a:ext cx="6152476" cy="3733812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AFE0F1-677B-4D98-AC31-9509B5BBFC12}"/>
              </a:ext>
            </a:extLst>
          </p:cNvPr>
          <p:cNvSpPr txBox="1"/>
          <p:nvPr/>
        </p:nvSpPr>
        <p:spPr>
          <a:xfrm>
            <a:off x="2843808" y="5440362"/>
            <a:ext cx="4896544" cy="7502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dirty="0">
                <a:solidFill>
                  <a:schemeClr val="tx2"/>
                </a:solidFill>
                <a:cs typeface="B Titr" panose="00000700000000000000" pitchFamily="2" charset="-78"/>
              </a:rPr>
              <a:t>مدرک و رشته تحصیلی: </a:t>
            </a:r>
            <a:r>
              <a:rPr lang="fa-IR" b="1" dirty="0">
                <a:solidFill>
                  <a:srgbClr val="0070C0"/>
                </a:solidFill>
                <a:cs typeface="B Nazanin" pitchFamily="2" charset="-78"/>
              </a:rPr>
              <a:t>ارشد مامایی</a:t>
            </a:r>
            <a:endParaRPr lang="en-US" b="1" dirty="0">
              <a:solidFill>
                <a:srgbClr val="0070C0"/>
              </a:solidFill>
              <a:cs typeface="B Nazanin" pitchFamily="2" charset="-78"/>
            </a:endParaRPr>
          </a:p>
          <a:p>
            <a:pPr>
              <a:lnSpc>
                <a:spcPct val="150000"/>
              </a:lnSpc>
            </a:pPr>
            <a:r>
              <a:rPr lang="fa-IR" dirty="0">
                <a:solidFill>
                  <a:schemeClr val="tx2"/>
                </a:solidFill>
                <a:cs typeface="B Titr" panose="00000700000000000000" pitchFamily="2" charset="-78"/>
              </a:rPr>
              <a:t>ایمیل: </a:t>
            </a:r>
            <a:r>
              <a:rPr lang="en-US" dirty="0">
                <a:solidFill>
                  <a:srgbClr val="0070C0"/>
                </a:solidFill>
                <a:cs typeface="B Nazanin" pitchFamily="2" charset="-78"/>
              </a:rPr>
              <a:t>h.nournezhad@yahoo.com </a:t>
            </a:r>
            <a:r>
              <a:rPr lang="en-US" dirty="0">
                <a:cs typeface="B Nazanin" pitchFamily="2" charset="-78"/>
              </a:rPr>
              <a:t> </a:t>
            </a:r>
            <a:endParaRPr lang="fa-IR" dirty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4819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>
        <p:wipe dir="d"/>
      </p:transition>
    </mc:Choice>
    <mc:Fallback xmlns="">
      <p:transition advClick="0" advTm="5000">
        <p:wipe dir="d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b="0" dirty="0">
                <a:effectLst/>
                <a:cs typeface="B Titr" panose="00000700000000000000" pitchFamily="2" charset="-78"/>
              </a:rPr>
              <a:t>نمای دانشکده پرستاری و مامایی </a:t>
            </a:r>
            <a:endParaRPr lang="en-US" b="0" dirty="0">
              <a:effectLst/>
              <a:cs typeface="B Titr" panose="00000700000000000000" pitchFamily="2" charset="-78"/>
            </a:endParaRPr>
          </a:p>
        </p:txBody>
      </p:sp>
      <p:pic>
        <p:nvPicPr>
          <p:cNvPr id="6" name="Content Placeholder 5" descr="Picture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1540415"/>
            <a:ext cx="7786742" cy="4407408"/>
          </a:xfrm>
        </p:spPr>
      </p:pic>
    </p:spTree>
    <p:extLst>
      <p:ext uri="{BB962C8B-B14F-4D97-AF65-F5344CB8AC3E}">
        <p14:creationId xmlns:p14="http://schemas.microsoft.com/office/powerpoint/2010/main" val="298713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>
        <p:wipe dir="d"/>
      </p:transition>
    </mc:Choice>
    <mc:Fallback xmlns="">
      <p:transition advClick="0" advTm="5000">
        <p:wipe dir="d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a-IR" sz="4400" b="0" dirty="0">
                <a:effectLst/>
                <a:latin typeface="Bnazanin"/>
                <a:cs typeface="B Titr" panose="00000700000000000000" pitchFamily="2" charset="-78"/>
              </a:rPr>
              <a:t>مسئول  فناوری اطلاعات: </a:t>
            </a:r>
            <a:r>
              <a:rPr lang="fa-IR" sz="3600" dirty="0">
                <a:solidFill>
                  <a:srgbClr val="0070C0"/>
                </a:solidFill>
                <a:effectLst/>
                <a:latin typeface="Bnazanin"/>
                <a:cs typeface="B Nazanin" pitchFamily="2" charset="-78"/>
              </a:rPr>
              <a:t>مهندس اسلام رضوی</a:t>
            </a:r>
            <a:endParaRPr lang="en-US" sz="3600" dirty="0">
              <a:solidFill>
                <a:srgbClr val="0070C0"/>
              </a:solidFill>
              <a:effectLst/>
              <a:latin typeface="Bnazanin"/>
              <a:cs typeface="B Nazanin" pitchFamily="2" charset="-78"/>
            </a:endParaRPr>
          </a:p>
        </p:txBody>
      </p:sp>
      <p:pic>
        <p:nvPicPr>
          <p:cNvPr id="6" name="Content Placeholder 5" descr="IMG_831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643438" y="1571612"/>
            <a:ext cx="4286248" cy="3286148"/>
          </a:xfrm>
        </p:spPr>
      </p:pic>
      <p:pic>
        <p:nvPicPr>
          <p:cNvPr id="7" name="Picture 6" descr="IMG_365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1571612"/>
            <a:ext cx="4070826" cy="32861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537DC9D-2DEA-430A-9074-F8D8FCEF2D0E}"/>
              </a:ext>
            </a:extLst>
          </p:cNvPr>
          <p:cNvSpPr txBox="1"/>
          <p:nvPr/>
        </p:nvSpPr>
        <p:spPr>
          <a:xfrm>
            <a:off x="2699792" y="5011734"/>
            <a:ext cx="6048672" cy="116570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>
                <a:solidFill>
                  <a:schemeClr val="tx2"/>
                </a:solidFill>
                <a:cs typeface="B Titr" panose="00000700000000000000" pitchFamily="2" charset="-78"/>
              </a:rPr>
              <a:t>مدرک و رشته تحصیلی: </a:t>
            </a:r>
            <a:r>
              <a:rPr lang="fa-IR" b="1" dirty="0">
                <a:solidFill>
                  <a:srgbClr val="0070C0"/>
                </a:solidFill>
                <a:cs typeface="B Nazanin" pitchFamily="2" charset="-78"/>
              </a:rPr>
              <a:t>ارشد کامپیوتر ( نرم افزار)</a:t>
            </a:r>
          </a:p>
          <a:p>
            <a:pPr>
              <a:lnSpc>
                <a:spcPct val="150000"/>
              </a:lnSpc>
            </a:pPr>
            <a:r>
              <a:rPr lang="fa-IR" dirty="0">
                <a:solidFill>
                  <a:schemeClr val="tx2"/>
                </a:solidFill>
                <a:cs typeface="B Titr" panose="00000700000000000000" pitchFamily="2" charset="-78"/>
              </a:rPr>
              <a:t>ایمیل: </a:t>
            </a:r>
            <a:r>
              <a:rPr lang="en-US" dirty="0">
                <a:cs typeface="B Nazanin" pitchFamily="2" charset="-78"/>
              </a:rPr>
              <a:t>   </a:t>
            </a:r>
            <a:r>
              <a:rPr lang="en-US" dirty="0">
                <a:solidFill>
                  <a:srgbClr val="0070C0"/>
                </a:solidFill>
                <a:cs typeface="B Nazanin" pitchFamily="2" charset="-78"/>
              </a:rPr>
              <a:t>razavi.i@umsu.ac.ir</a:t>
            </a:r>
            <a:r>
              <a:rPr lang="fa-IR" dirty="0">
                <a:solidFill>
                  <a:srgbClr val="0070C0"/>
                </a:solidFill>
                <a:cs typeface="B Nazanin" pitchFamily="2" charset="-78"/>
              </a:rPr>
              <a:t>و</a:t>
            </a:r>
            <a:r>
              <a:rPr lang="en-US" dirty="0">
                <a:solidFill>
                  <a:srgbClr val="0070C0"/>
                </a:solidFill>
                <a:cs typeface="B Nazanin" pitchFamily="2" charset="-78"/>
              </a:rPr>
              <a:t>   is.razavi@gmail.com </a:t>
            </a:r>
          </a:p>
          <a:p>
            <a:pPr>
              <a:lnSpc>
                <a:spcPct val="150000"/>
              </a:lnSpc>
            </a:pPr>
            <a:r>
              <a:rPr lang="en-US" dirty="0">
                <a:cs typeface="B Nazanin" pitchFamily="2" charset="-78"/>
              </a:rPr>
              <a:t> </a:t>
            </a:r>
            <a:endParaRPr lang="fa-IR" dirty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3545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>
        <p:wipe dir="d"/>
      </p:transition>
    </mc:Choice>
    <mc:Fallback xmlns="">
      <p:transition advClick="0" advTm="5000">
        <p:wipe dir="d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52" y="1214422"/>
            <a:ext cx="6788943" cy="452596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00166" y="274638"/>
            <a:ext cx="6357982" cy="939784"/>
          </a:xfrm>
        </p:spPr>
        <p:txBody>
          <a:bodyPr>
            <a:normAutofit fontScale="90000"/>
          </a:bodyPr>
          <a:lstStyle/>
          <a:p>
            <a:pPr algn="ctr"/>
            <a:r>
              <a:rPr lang="fa-IR" sz="4400" b="0" dirty="0">
                <a:effectLst/>
                <a:latin typeface="Bnazanin"/>
                <a:cs typeface="B Titr" panose="00000700000000000000" pitchFamily="2" charset="-78"/>
              </a:rPr>
              <a:t>مدیر واحد برنامه ریزی:</a:t>
            </a:r>
            <a:r>
              <a:rPr lang="fa-IR" dirty="0">
                <a:cs typeface="B Nazanin" pitchFamily="2" charset="-78"/>
              </a:rPr>
              <a:t> </a:t>
            </a:r>
            <a:r>
              <a:rPr lang="fa-IR" sz="3600" dirty="0">
                <a:solidFill>
                  <a:srgbClr val="0070C0"/>
                </a:solidFill>
                <a:effectLst/>
                <a:latin typeface="Bnazanin"/>
                <a:cs typeface="B Nazanin" pitchFamily="2" charset="-78"/>
              </a:rPr>
              <a:t>زهرا طیبی</a:t>
            </a:r>
          </a:p>
        </p:txBody>
      </p:sp>
      <p:sp>
        <p:nvSpPr>
          <p:cNvPr id="6" name="Rectangle 5"/>
          <p:cNvSpPr/>
          <p:nvPr/>
        </p:nvSpPr>
        <p:spPr>
          <a:xfrm>
            <a:off x="2714612" y="5783934"/>
            <a:ext cx="53578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b="1" dirty="0">
                <a:solidFill>
                  <a:srgbClr val="0070C0"/>
                </a:solidFill>
                <a:cs typeface="B Nazanin" pitchFamily="2" charset="-78"/>
              </a:rPr>
              <a:t>فوق لیسانس برنامه ریزی آموزشی</a:t>
            </a:r>
            <a:endParaRPr lang="en-US" b="1" dirty="0">
              <a:solidFill>
                <a:srgbClr val="0070C0"/>
              </a:solidFill>
              <a:cs typeface="B Nazanin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>
        <p:wipe dir="d"/>
      </p:transition>
    </mc:Choice>
    <mc:Fallback xmlns="">
      <p:transition advClick="0" advTm="5000">
        <p:wipe dir="d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501" y="821513"/>
            <a:ext cx="1071570" cy="207170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18"/>
          </a:xfrm>
        </p:spPr>
        <p:txBody>
          <a:bodyPr>
            <a:noAutofit/>
          </a:bodyPr>
          <a:lstStyle/>
          <a:p>
            <a:pPr algn="ctr"/>
            <a:r>
              <a:rPr lang="fa-IR" sz="4000" b="0" dirty="0">
                <a:effectLst/>
                <a:latin typeface="Bnazanin"/>
                <a:cs typeface="B Titr" panose="00000700000000000000" pitchFamily="2" charset="-78"/>
              </a:rPr>
              <a:t>اساتید پرستاری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555" y="911676"/>
            <a:ext cx="1143008" cy="20002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037558"/>
            <a:ext cx="1343239" cy="18573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966120"/>
            <a:ext cx="1369293" cy="19288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620" y="3071810"/>
            <a:ext cx="928694" cy="19288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28" y="3000372"/>
            <a:ext cx="1071570" cy="20002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950" y="3000372"/>
            <a:ext cx="1071570" cy="20002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834" y="3000372"/>
            <a:ext cx="1154978" cy="200026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411759" y="5214950"/>
            <a:ext cx="6303645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b="1" dirty="0">
                <a:solidFill>
                  <a:srgbClr val="0070C0"/>
                </a:solidFill>
                <a:cs typeface="B Nazanin" pitchFamily="2" charset="-78"/>
              </a:rPr>
              <a:t>خانم ها: </a:t>
            </a:r>
            <a:r>
              <a:rPr lang="fa-IR" dirty="0">
                <a:solidFill>
                  <a:srgbClr val="0070C0"/>
                </a:solidFill>
                <a:cs typeface="B Nazanin" pitchFamily="2" charset="-78"/>
              </a:rPr>
              <a:t>رزیتا چراغی–رقیه عظیم زاده-دکتر لیلا آلیلو- مهری علویانی-سرور رحیمی زادگان-دکتر مولود رادفر –دکترسیما پور تیمور- دکتر مدینه جاسمی – دکتر هاله قوامی-ثنا خلیل زاده-دکتر سامره اقتدار-دکتر هیرو حمزه پور-نیلوفر نجفعلی</a:t>
            </a:r>
            <a:endParaRPr lang="en-US" dirty="0">
              <a:solidFill>
                <a:srgbClr val="0070C0"/>
              </a:solidFill>
              <a:cs typeface="B Nazanin" pitchFamily="2" charset="-78"/>
            </a:endParaRPr>
          </a:p>
        </p:txBody>
      </p:sp>
      <p:pic>
        <p:nvPicPr>
          <p:cNvPr id="18433" name="Picture 1" descr="C:\Users\Mohammadzadeh\Desktop\Farzaneh_Bagheriieh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714612" y="3214686"/>
            <a:ext cx="1143008" cy="1785950"/>
          </a:xfrm>
          <a:prstGeom prst="rect">
            <a:avLst/>
          </a:prstGeom>
          <a:noFill/>
        </p:spPr>
      </p:pic>
      <p:pic>
        <p:nvPicPr>
          <p:cNvPr id="18434" name="Picture 2" descr="C:\Users\Mohammadzadeh\Desktop\12_309_41_IMG_0029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42910" y="1000108"/>
            <a:ext cx="1428760" cy="1928826"/>
          </a:xfrm>
          <a:prstGeom prst="rect">
            <a:avLst/>
          </a:prstGeom>
          <a:noFill/>
        </p:spPr>
      </p:pic>
      <p:pic>
        <p:nvPicPr>
          <p:cNvPr id="18435" name="Picture 3" descr="C:\Users\Mohammadzadeh\Desktop\12_309_86_almasi_laleh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00034" y="3143248"/>
            <a:ext cx="996950" cy="1849441"/>
          </a:xfrm>
          <a:prstGeom prst="rect">
            <a:avLst/>
          </a:prstGeom>
          <a:noFill/>
        </p:spPr>
      </p:pic>
      <p:pic>
        <p:nvPicPr>
          <p:cNvPr id="18437" name="Picture 5" descr="C:\Users\Mohammadzadeh\Desktop\Eghtedar.S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643042" y="3143248"/>
            <a:ext cx="1000132" cy="1857388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BA4F54-9C8A-3155-7E77-A5D52363371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63" y="840238"/>
            <a:ext cx="1636645" cy="20717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D79B3EA-7766-EE56-A4CA-B3EEEC6D63F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430" y="3143248"/>
            <a:ext cx="1143008" cy="18573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A326FF9-55A8-F54D-44D2-D87E9893AED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41" y="3214686"/>
            <a:ext cx="1178443" cy="17859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>
        <p:wipe dir="d"/>
      </p:transition>
    </mc:Choice>
    <mc:Fallback xmlns="">
      <p:transition advClick="0" advTm="5000">
        <p:wipe dir="d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267" y="1502029"/>
            <a:ext cx="1214446" cy="1676134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pPr algn="ctr"/>
            <a:r>
              <a:rPr lang="fa-IR" sz="4000" b="0" dirty="0">
                <a:effectLst/>
                <a:latin typeface="Bnazanin"/>
                <a:cs typeface="B Titr" panose="00000700000000000000" pitchFamily="2" charset="-78"/>
              </a:rPr>
              <a:t>اساتید پرستاری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825" y="1402516"/>
            <a:ext cx="1500198" cy="17487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135" y="1595863"/>
            <a:ext cx="1143008" cy="15921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507" y="1545291"/>
            <a:ext cx="1078723" cy="16426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488" y="3483762"/>
            <a:ext cx="1297358" cy="16597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810" y="3483762"/>
            <a:ext cx="1440160" cy="16597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132" y="3429000"/>
            <a:ext cx="1467471" cy="17145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330" y="3519058"/>
            <a:ext cx="1357322" cy="16244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28" y="3429000"/>
            <a:ext cx="1435100" cy="171451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2860" y="5198273"/>
            <a:ext cx="885828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b="1" dirty="0">
                <a:solidFill>
                  <a:srgbClr val="0070C0"/>
                </a:solidFill>
                <a:cs typeface="B Nazanin" pitchFamily="2" charset="-78"/>
              </a:rPr>
              <a:t>آقایان: </a:t>
            </a:r>
            <a:r>
              <a:rPr lang="fa-IR" dirty="0">
                <a:solidFill>
                  <a:srgbClr val="0070C0"/>
                </a:solidFill>
                <a:cs typeface="B Nazanin" pitchFamily="2" charset="-78"/>
              </a:rPr>
              <a:t>دکتر حسین حبیب زاده- دکتر آرام فیضی –دکتر رحیم بقایی –دکتر نادر آقاخانی-محمد مرام-کریم جوانمردی-علیرضا رحمانی – دکتر ناصر پریزاد-  دکتر یاسر مرادی- دکتر یوسف حقیقی مقدم – شمس الدین شمس-حسین جعفری زاده</a:t>
            </a:r>
            <a:endParaRPr lang="en-US" dirty="0">
              <a:solidFill>
                <a:srgbClr val="0070C0"/>
              </a:solidFill>
              <a:cs typeface="B Nazanin" pitchFamily="2" charset="-78"/>
            </a:endParaRPr>
          </a:p>
        </p:txBody>
      </p:sp>
      <p:pic>
        <p:nvPicPr>
          <p:cNvPr id="16386" name="Picture 2" descr="C:\Users\Mohammadzadeh\Desktop\jafarizadeh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85720" y="3465904"/>
            <a:ext cx="1333500" cy="1677607"/>
          </a:xfrm>
          <a:prstGeom prst="rect">
            <a:avLst/>
          </a:prstGeom>
          <a:noFill/>
        </p:spPr>
      </p:pic>
      <p:pic>
        <p:nvPicPr>
          <p:cNvPr id="16387" name="Picture 3" descr="C:\Users\Mohammadzadeh\Desktop\12_309_12_maram_mohammad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670889" y="1483097"/>
            <a:ext cx="1357322" cy="1677607"/>
          </a:xfrm>
          <a:prstGeom prst="rect">
            <a:avLst/>
          </a:prstGeom>
          <a:noFill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78B3B1-8FE4-36D9-3ADE-D32C27C71C4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38" y="1545291"/>
            <a:ext cx="1171918" cy="16328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>
        <p:wipe dir="d"/>
      </p:transition>
    </mc:Choice>
    <mc:Fallback xmlns="">
      <p:transition advClick="0" advTm="5000">
        <p:wipe dir="d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pPr algn="ctr"/>
            <a:r>
              <a:rPr lang="fa-IR" sz="4000" b="0" dirty="0">
                <a:effectLst/>
                <a:latin typeface="Bnazanin"/>
                <a:cs typeface="B Titr" panose="00000700000000000000" pitchFamily="2" charset="-78"/>
              </a:rPr>
              <a:t>اساتید پرستاری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9512" y="5301208"/>
            <a:ext cx="8712967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b="1" dirty="0">
                <a:solidFill>
                  <a:srgbClr val="0070C0"/>
                </a:solidFill>
                <a:cs typeface="B Nazanin" pitchFamily="2" charset="-78"/>
              </a:rPr>
              <a:t>آقایان: </a:t>
            </a:r>
            <a:r>
              <a:rPr lang="fa-IR" dirty="0">
                <a:solidFill>
                  <a:srgbClr val="0070C0"/>
                </a:solidFill>
                <a:cs typeface="B Nazanin" pitchFamily="2" charset="-78"/>
              </a:rPr>
              <a:t>نیما صادق زاده-دکتر فرشاد محمدی-دکتر فرزین ملازاده - کیوان حسینقلی پور-دکتر سعید بیک محمدی</a:t>
            </a:r>
          </a:p>
          <a:p>
            <a:r>
              <a:rPr lang="fa-IR" b="1" dirty="0">
                <a:solidFill>
                  <a:srgbClr val="0070C0"/>
                </a:solidFill>
                <a:cs typeface="B Nazanin" pitchFamily="2" charset="-78"/>
              </a:rPr>
              <a:t>خانم ها: </a:t>
            </a:r>
            <a:r>
              <a:rPr lang="fa-IR" dirty="0">
                <a:solidFill>
                  <a:srgbClr val="0070C0"/>
                </a:solidFill>
                <a:cs typeface="B Nazanin" pitchFamily="2" charset="-78"/>
              </a:rPr>
              <a:t>نعیمه انتظاری-دکتر معصومه همتی مسلک پاک-دکتر سمیرا اروجلو-مهدیه عباسی-ریحانه شوکتی-زهرا ولی نسب</a:t>
            </a:r>
          </a:p>
          <a:p>
            <a:r>
              <a:rPr lang="fa-IR" dirty="0">
                <a:solidFill>
                  <a:srgbClr val="0070C0"/>
                </a:solidFill>
                <a:cs typeface="B Nazanin" pitchFamily="2" charset="-78"/>
              </a:rPr>
              <a:t>            مهسا قلی نژاد</a:t>
            </a:r>
            <a:endParaRPr lang="en-US" dirty="0">
              <a:solidFill>
                <a:srgbClr val="0070C0"/>
              </a:solidFill>
              <a:cs typeface="B Nazanin" pitchFamily="2" charset="-78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32BA281-19CF-4BFD-8091-9739BEAAA5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487" y="3247897"/>
            <a:ext cx="1333500" cy="1609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E98704D-074B-4155-AB0F-DF7B413F3D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995" y="3221362"/>
            <a:ext cx="1333500" cy="166279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C502F31-7EB6-4275-ABAC-F8FE3D62A7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937" y="1248715"/>
            <a:ext cx="1302775" cy="170297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5C36DA3-3461-4B4B-88EE-106F2BBC91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934" y="1322400"/>
            <a:ext cx="1302776" cy="165958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DC80F06-B351-430C-A5DC-E97FAE4D2E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771" y="3150605"/>
            <a:ext cx="1409700" cy="173355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76F6E4F-DA93-4432-9952-B265B78BA8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200475"/>
            <a:ext cx="1345069" cy="178154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B9F1321-40FD-474D-8121-9EE7775E2F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72" y="3146458"/>
            <a:ext cx="1302775" cy="17370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6330EE-22F0-174D-576B-1EDDAD287E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915" y="1294216"/>
            <a:ext cx="1428571" cy="19047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664FAE-FF78-D1D5-88B9-C482632C8B6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432" y="1390617"/>
            <a:ext cx="1193555" cy="15914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E3A64D-DA0D-9169-BAC8-939374F6095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495" y="3123290"/>
            <a:ext cx="1421283" cy="17602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690DFD-CC78-58FA-00CF-960F206D3BF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00" y="3198978"/>
            <a:ext cx="1277231" cy="17029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380814-54B4-42C8-6C32-AEABC977A81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15" y="1484784"/>
            <a:ext cx="1122902" cy="149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65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>
        <p:wipe dir="d"/>
      </p:transition>
    </mc:Choice>
    <mc:Fallback xmlns="">
      <p:transition advClick="0" advTm="5000">
        <p:wipe dir="d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258" y="1276454"/>
            <a:ext cx="1143008" cy="144529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Autofit/>
          </a:bodyPr>
          <a:lstStyle/>
          <a:p>
            <a:pPr algn="ctr"/>
            <a:r>
              <a:rPr lang="fa-IR" sz="4000" b="0" dirty="0">
                <a:effectLst/>
                <a:latin typeface="Bnazanin"/>
                <a:cs typeface="B Titr" panose="00000700000000000000" pitchFamily="2" charset="-78"/>
              </a:rPr>
              <a:t>اساتید مامایی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169" y="1329170"/>
            <a:ext cx="1084217" cy="13024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500" y="2990834"/>
            <a:ext cx="1016050" cy="15620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817" y="3000372"/>
            <a:ext cx="1071570" cy="15716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2990834"/>
            <a:ext cx="1106628" cy="15716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246" y="3131430"/>
            <a:ext cx="1036554" cy="14310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670" y="1293451"/>
            <a:ext cx="1143008" cy="137385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117070" y="5383033"/>
            <a:ext cx="5731000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b="1" dirty="0">
                <a:solidFill>
                  <a:srgbClr val="0070C0"/>
                </a:solidFill>
                <a:cs typeface="B Nazanin" pitchFamily="2" charset="-78"/>
              </a:rPr>
              <a:t>خانم ها:</a:t>
            </a:r>
            <a:r>
              <a:rPr lang="fa-IR" dirty="0">
                <a:solidFill>
                  <a:srgbClr val="0070C0"/>
                </a:solidFill>
                <a:cs typeface="B Nazanin" pitchFamily="2" charset="-78"/>
              </a:rPr>
              <a:t>دکتر رقیه بایرامی-لیلی رحمت نژاد-دکترمریم  نجارزاده -نیره اشرف رضایی-فاطمه علی اصغری-المیرا اعتصامی-دکتر فاطمه مقدم تبریزی –مریم مسگرزاده–فاطمه عفتی داریانی-دکتر مرضیه ابراهیمی-دکتر سهیلا ربیعی پور-هانیه رجب زاده-دکتر سهیلا برجسته</a:t>
            </a:r>
            <a:endParaRPr lang="en-US" dirty="0">
              <a:solidFill>
                <a:srgbClr val="0070C0"/>
              </a:solidFill>
              <a:cs typeface="B Nazanin" pitchFamily="2" charset="-78"/>
            </a:endParaRPr>
          </a:p>
        </p:txBody>
      </p:sp>
      <p:pic>
        <p:nvPicPr>
          <p:cNvPr id="19" name="Picture 18" descr="rabiee-pour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869283" y="3284984"/>
            <a:ext cx="1000132" cy="1287024"/>
          </a:xfrm>
          <a:prstGeom prst="rect">
            <a:avLst/>
          </a:prstGeom>
        </p:spPr>
      </p:pic>
      <p:pic>
        <p:nvPicPr>
          <p:cNvPr id="14338" name="Picture 2" descr="C:\Users\Mohammadzadeh\Desktop\Fatemeh_AliAsgari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928794" y="1142744"/>
            <a:ext cx="1143008" cy="1550986"/>
          </a:xfrm>
          <a:prstGeom prst="rect">
            <a:avLst/>
          </a:prstGeom>
          <a:noFill/>
        </p:spPr>
      </p:pic>
      <p:pic>
        <p:nvPicPr>
          <p:cNvPr id="14339" name="Picture 3" descr="C:\Users\Mohammadzadeh\Desktop\RajabzadehH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542022" y="3094964"/>
            <a:ext cx="1214446" cy="1431040"/>
          </a:xfrm>
          <a:prstGeom prst="rect">
            <a:avLst/>
          </a:prstGeom>
          <a:noFill/>
        </p:spPr>
      </p:pic>
      <p:pic>
        <p:nvPicPr>
          <p:cNvPr id="14340" name="Picture 4" descr="C:\Users\Mohammadzadeh\Desktop\12_309_52_etesami_almira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71472" y="1142984"/>
            <a:ext cx="1143008" cy="1550986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C2D49F-8D52-4004-A7A7-27D12D42ABF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17" y="3034561"/>
            <a:ext cx="1036553" cy="14914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629" y="1309093"/>
            <a:ext cx="1144375" cy="14419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>
        <p:wipe dir="d"/>
      </p:transition>
    </mc:Choice>
    <mc:Fallback xmlns="">
      <p:transition advClick="0" advTm="5000">
        <p:wipe dir="d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9852" y="559215"/>
            <a:ext cx="8229600" cy="1000108"/>
          </a:xfrm>
        </p:spPr>
        <p:txBody>
          <a:bodyPr>
            <a:noAutofit/>
          </a:bodyPr>
          <a:lstStyle/>
          <a:p>
            <a:pPr algn="ctr"/>
            <a:r>
              <a:rPr lang="fa-IR" sz="3600" b="0" dirty="0">
                <a:effectLst/>
                <a:latin typeface="Bnazanin"/>
                <a:cs typeface="B Titr" panose="00000700000000000000" pitchFamily="2" charset="-78"/>
              </a:rPr>
              <a:t>رئیس کتابخانه وانتشارات و کارشناس کتابداری:</a:t>
            </a:r>
            <a:br>
              <a:rPr lang="fa-IR" sz="3200" dirty="0">
                <a:cs typeface="B Nazanin" pitchFamily="2" charset="-78"/>
              </a:rPr>
            </a:br>
            <a:r>
              <a:rPr lang="fa-IR" sz="3200" dirty="0">
                <a:solidFill>
                  <a:srgbClr val="0070C0"/>
                </a:solidFill>
                <a:effectLst/>
                <a:latin typeface="Bnazanin"/>
                <a:cs typeface="B Nazanin" pitchFamily="2" charset="-78"/>
              </a:rPr>
              <a:t>وحید رادمهر و منصوره پایان </a:t>
            </a:r>
            <a:endParaRPr lang="en-US" sz="3200" dirty="0">
              <a:solidFill>
                <a:srgbClr val="0070C0"/>
              </a:solidFill>
              <a:effectLst/>
              <a:latin typeface="Bnazanin"/>
              <a:cs typeface="B Nazanin" pitchFamily="2" charset="-78"/>
            </a:endParaRPr>
          </a:p>
        </p:txBody>
      </p:sp>
      <p:pic>
        <p:nvPicPr>
          <p:cNvPr id="6" name="Picture 5" descr="IMG_83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844824"/>
            <a:ext cx="4213132" cy="3571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4773" y="5702225"/>
            <a:ext cx="822449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defRPr/>
            </a:pPr>
            <a:r>
              <a:rPr lang="en-US" dirty="0">
                <a:cs typeface="B Nazanin" pitchFamily="2" charset="-78"/>
              </a:rPr>
              <a:t>   </a:t>
            </a:r>
            <a:r>
              <a:rPr lang="fa-IR" b="1" dirty="0">
                <a:solidFill>
                  <a:srgbClr val="0070C0"/>
                </a:solidFill>
                <a:cs typeface="B Nazanin" pitchFamily="2" charset="-78"/>
              </a:rPr>
              <a:t>ایمیل کتابخانه:  </a:t>
            </a:r>
            <a:r>
              <a:rPr lang="en-US" dirty="0">
                <a:cs typeface="B Nazanin" pitchFamily="2" charset="-78"/>
              </a:rPr>
              <a:t> </a:t>
            </a:r>
            <a:r>
              <a:rPr lang="en-US" dirty="0">
                <a:solidFill>
                  <a:srgbClr val="0070C0"/>
                </a:solidFill>
                <a:cs typeface="B Nazanin" pitchFamily="2" charset="-78"/>
              </a:rPr>
              <a:t>vahid_radmehr2010@yahoo.com , lib.nm@umsu.ac.ir</a:t>
            </a:r>
            <a:r>
              <a:rPr lang="fa-IR" dirty="0">
                <a:cs typeface="B Nazanin" pitchFamily="2" charset="-78"/>
              </a:rPr>
              <a:t> </a:t>
            </a:r>
            <a:endParaRPr lang="en-US" dirty="0">
              <a:cs typeface="B Nazanin" pitchFamily="2" charset="-78"/>
            </a:endParaRPr>
          </a:p>
        </p:txBody>
      </p:sp>
      <p:pic>
        <p:nvPicPr>
          <p:cNvPr id="10" name="Picture 9" descr="IMG_82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03368" y="1844824"/>
            <a:ext cx="4213133" cy="35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84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>
        <p:wipe dir="d"/>
      </p:transition>
    </mc:Choice>
    <mc:Fallback xmlns="">
      <p:transition advClick="0" advTm="5000">
        <p:wipe dir="d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3600" b="0" dirty="0">
                <a:effectLst/>
                <a:latin typeface="Bnazanin"/>
                <a:cs typeface="B Titr" panose="00000700000000000000" pitchFamily="2" charset="-78"/>
              </a:rPr>
              <a:t>اتاق پرینت و جستجوگر کتاب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26" y="1397363"/>
            <a:ext cx="3887862" cy="4449676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178" y="1397363"/>
            <a:ext cx="3888432" cy="44496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>
        <p:wipe dir="d"/>
      </p:transition>
    </mc:Choice>
    <mc:Fallback xmlns="">
      <p:transition advClick="0" advTm="5000">
        <p:wipe dir="d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17638"/>
            <a:ext cx="4143404" cy="454015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3600" b="0" dirty="0">
                <a:effectLst/>
                <a:latin typeface="Bnazanin"/>
                <a:cs typeface="B Titr" panose="00000700000000000000" pitchFamily="2" charset="-78"/>
              </a:rPr>
              <a:t>سالن مطالعه و مخزن کتاب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509" y="1417638"/>
            <a:ext cx="3714776" cy="45365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>
        <p:wipe dir="d"/>
      </p:transition>
    </mc:Choice>
    <mc:Fallback xmlns="">
      <p:transition advClick="0" advTm="5000">
        <p:wipe dir="d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 descr="C:\Users\Mohammadzadeh\Desktop\12_309_12_maram_mohammad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1483116"/>
            <a:ext cx="2724904" cy="3143272"/>
          </a:xfrm>
          <a:prstGeom prst="rect">
            <a:avLst/>
          </a:prstGeom>
          <a:noFill/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E911EEAD-DA18-4767-B38C-3BAD358E784B}"/>
              </a:ext>
            </a:extLst>
          </p:cNvPr>
          <p:cNvSpPr txBox="1">
            <a:spLocks/>
          </p:cNvSpPr>
          <p:nvPr/>
        </p:nvSpPr>
        <p:spPr>
          <a:xfrm>
            <a:off x="755576" y="340116"/>
            <a:ext cx="7474024" cy="114300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fa-IR" sz="3600" b="0" dirty="0">
                <a:effectLst/>
                <a:latin typeface="Bnazanin"/>
                <a:cs typeface="B Titr" panose="00000700000000000000" pitchFamily="2" charset="-78"/>
              </a:rPr>
              <a:t>مسئول مهارتهای بالینی </a:t>
            </a:r>
            <a:r>
              <a:rPr lang="fa-IR" sz="3600" dirty="0">
                <a:effectLst/>
                <a:cs typeface="B Nazanin" pitchFamily="2" charset="-78"/>
              </a:rPr>
              <a:t>: </a:t>
            </a:r>
            <a:r>
              <a:rPr lang="fa-IR" sz="3200" dirty="0">
                <a:solidFill>
                  <a:srgbClr val="0070C0"/>
                </a:solidFill>
                <a:effectLst/>
                <a:latin typeface="Bnazanin"/>
                <a:cs typeface="B Nazanin" pitchFamily="2" charset="-78"/>
              </a:rPr>
              <a:t>محمد مرام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01FF6E-B4A7-432A-B8BE-2CD8D4779520}"/>
              </a:ext>
            </a:extLst>
          </p:cNvPr>
          <p:cNvSpPr txBox="1"/>
          <p:nvPr/>
        </p:nvSpPr>
        <p:spPr>
          <a:xfrm>
            <a:off x="3491880" y="4941168"/>
            <a:ext cx="4924610" cy="116570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>
                <a:solidFill>
                  <a:schemeClr val="tx2"/>
                </a:solidFill>
                <a:cs typeface="B Titr" panose="00000700000000000000" pitchFamily="2" charset="-78"/>
              </a:rPr>
              <a:t>مدرک و رشته تحصیلی:</a:t>
            </a:r>
            <a:r>
              <a:rPr lang="fa-IR" dirty="0">
                <a:solidFill>
                  <a:srgbClr val="0070C0"/>
                </a:solidFill>
                <a:cs typeface="B Nazanin" pitchFamily="2" charset="-78"/>
              </a:rPr>
              <a:t> </a:t>
            </a:r>
            <a:r>
              <a:rPr lang="fa-IR" b="1" dirty="0">
                <a:solidFill>
                  <a:srgbClr val="0070C0"/>
                </a:solidFill>
                <a:cs typeface="B Nazanin" pitchFamily="2" charset="-78"/>
              </a:rPr>
              <a:t>ارشد پرستاری ( داخلی جراحی)</a:t>
            </a:r>
            <a:endParaRPr lang="en-US" b="1" dirty="0">
              <a:solidFill>
                <a:srgbClr val="0070C0"/>
              </a:solidFill>
              <a:cs typeface="B Nazanin" pitchFamily="2" charset="-78"/>
            </a:endParaRPr>
          </a:p>
          <a:p>
            <a:pPr>
              <a:lnSpc>
                <a:spcPct val="150000"/>
              </a:lnSpc>
            </a:pPr>
            <a:r>
              <a:rPr lang="fa-IR" dirty="0">
                <a:solidFill>
                  <a:schemeClr val="tx2"/>
                </a:solidFill>
                <a:cs typeface="B Titr" panose="00000700000000000000" pitchFamily="2" charset="-78"/>
              </a:rPr>
              <a:t>رتبه علمی: </a:t>
            </a:r>
            <a:r>
              <a:rPr lang="fa-IR" b="1" dirty="0">
                <a:solidFill>
                  <a:srgbClr val="0070C0"/>
                </a:solidFill>
                <a:cs typeface="B Nazanin" pitchFamily="2" charset="-78"/>
              </a:rPr>
              <a:t>مربی</a:t>
            </a:r>
            <a:endParaRPr lang="fa-IR" dirty="0">
              <a:cs typeface="B Nazanin" pitchFamily="2" charset="-78"/>
            </a:endParaRPr>
          </a:p>
          <a:p>
            <a:pPr>
              <a:lnSpc>
                <a:spcPct val="150000"/>
              </a:lnSpc>
            </a:pPr>
            <a:r>
              <a:rPr lang="fa-IR" dirty="0">
                <a:solidFill>
                  <a:schemeClr val="tx2"/>
                </a:solidFill>
                <a:cs typeface="B Titr" panose="00000700000000000000" pitchFamily="2" charset="-78"/>
              </a:rPr>
              <a:t>ایمیل: </a:t>
            </a:r>
            <a:r>
              <a:rPr lang="en-US" dirty="0">
                <a:solidFill>
                  <a:srgbClr val="0070C0"/>
                </a:solidFill>
                <a:cs typeface="B Nazanin" pitchFamily="2" charset="-78"/>
              </a:rPr>
              <a:t>mohammad_maram70@yahoo.com </a:t>
            </a:r>
            <a:r>
              <a:rPr lang="en-US" dirty="0">
                <a:cs typeface="B Nazanin" pitchFamily="2" charset="-78"/>
              </a:rPr>
              <a:t> </a:t>
            </a:r>
            <a:endParaRPr lang="fa-IR" dirty="0">
              <a:cs typeface="B Nazanin" pitchFamily="2" charset="-78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236388D-DE2F-46F9-96BF-53BD367E7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171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>
        <p:wipe dir="d"/>
      </p:transition>
    </mc:Choice>
    <mc:Fallback xmlns="">
      <p:transition advClick="0" advTm="5000">
        <p:wipe dir="d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/>
        </p:nvGraphicFramePr>
        <p:xfrm>
          <a:off x="714348" y="1500174"/>
          <a:ext cx="7772400" cy="18297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 descr="IMG_818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67544" y="1052736"/>
            <a:ext cx="8351788" cy="40719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85852" y="428604"/>
            <a:ext cx="671517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800" dirty="0">
                <a:solidFill>
                  <a:schemeClr val="tx2"/>
                </a:solidFill>
                <a:cs typeface="B Titr" panose="00000700000000000000" pitchFamily="2" charset="-78"/>
              </a:rPr>
              <a:t>تندیس یکصدمین سالگرد تاسیس رشته پرستاری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>
        <p:wipe dir="d"/>
      </p:transition>
    </mc:Choice>
    <mc:Fallback xmlns="">
      <p:transition advClick="0" advTm="5000">
        <p:wipe dir="d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 descr="C:\Users\Mohammadzadeh\Desktop\12_309_12_maram_mohammad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1483116"/>
            <a:ext cx="2724904" cy="3143272"/>
          </a:xfrm>
          <a:prstGeom prst="rect">
            <a:avLst/>
          </a:prstGeom>
          <a:noFill/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E911EEAD-DA18-4767-B38C-3BAD358E784B}"/>
              </a:ext>
            </a:extLst>
          </p:cNvPr>
          <p:cNvSpPr txBox="1">
            <a:spLocks/>
          </p:cNvSpPr>
          <p:nvPr/>
        </p:nvSpPr>
        <p:spPr>
          <a:xfrm>
            <a:off x="755576" y="340116"/>
            <a:ext cx="7474024" cy="114300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fa-IR" sz="3600" b="0" dirty="0">
                <a:effectLst/>
                <a:latin typeface="Bnazanin"/>
                <a:cs typeface="B Titr" panose="00000700000000000000" pitchFamily="2" charset="-78"/>
              </a:rPr>
              <a:t>کارشناس مهارتهای بالینی</a:t>
            </a:r>
            <a:r>
              <a:rPr lang="fa-IR" sz="3600" dirty="0">
                <a:effectLst/>
                <a:cs typeface="B Nazanin" pitchFamily="2" charset="-78"/>
              </a:rPr>
              <a:t>: </a:t>
            </a:r>
            <a:r>
              <a:rPr lang="fa-IR" sz="3200" dirty="0">
                <a:solidFill>
                  <a:srgbClr val="0070C0"/>
                </a:solidFill>
                <a:effectLst/>
                <a:latin typeface="Bnazanin"/>
                <a:cs typeface="B Nazanin" pitchFamily="2" charset="-78"/>
              </a:rPr>
              <a:t>محمد مرام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01FF6E-B4A7-432A-B8BE-2CD8D4779520}"/>
              </a:ext>
            </a:extLst>
          </p:cNvPr>
          <p:cNvSpPr txBox="1"/>
          <p:nvPr/>
        </p:nvSpPr>
        <p:spPr>
          <a:xfrm>
            <a:off x="3491880" y="4941168"/>
            <a:ext cx="4924610" cy="116570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>
                <a:solidFill>
                  <a:schemeClr val="tx2"/>
                </a:solidFill>
                <a:cs typeface="B Titr" panose="00000700000000000000" pitchFamily="2" charset="-78"/>
              </a:rPr>
              <a:t>مدرک و رشته تحصیلی:</a:t>
            </a:r>
            <a:r>
              <a:rPr lang="fa-IR" dirty="0">
                <a:solidFill>
                  <a:srgbClr val="0070C0"/>
                </a:solidFill>
                <a:cs typeface="B Nazanin" pitchFamily="2" charset="-78"/>
              </a:rPr>
              <a:t> </a:t>
            </a:r>
            <a:r>
              <a:rPr lang="fa-IR" b="1" dirty="0">
                <a:solidFill>
                  <a:srgbClr val="0070C0"/>
                </a:solidFill>
                <a:cs typeface="B Nazanin" pitchFamily="2" charset="-78"/>
              </a:rPr>
              <a:t>ارشد پرستاری ( داخلی جراحی)</a:t>
            </a:r>
            <a:endParaRPr lang="en-US" b="1" dirty="0">
              <a:solidFill>
                <a:srgbClr val="0070C0"/>
              </a:solidFill>
              <a:cs typeface="B Nazanin" pitchFamily="2" charset="-78"/>
            </a:endParaRPr>
          </a:p>
          <a:p>
            <a:pPr>
              <a:lnSpc>
                <a:spcPct val="150000"/>
              </a:lnSpc>
            </a:pPr>
            <a:r>
              <a:rPr lang="fa-IR" dirty="0">
                <a:solidFill>
                  <a:schemeClr val="tx2"/>
                </a:solidFill>
                <a:cs typeface="B Titr" panose="00000700000000000000" pitchFamily="2" charset="-78"/>
              </a:rPr>
              <a:t>رتبه علمی: </a:t>
            </a:r>
            <a:r>
              <a:rPr lang="fa-IR" b="1" dirty="0">
                <a:solidFill>
                  <a:srgbClr val="0070C0"/>
                </a:solidFill>
                <a:cs typeface="B Nazanin" pitchFamily="2" charset="-78"/>
              </a:rPr>
              <a:t>مربی</a:t>
            </a:r>
            <a:endParaRPr lang="fa-IR" dirty="0">
              <a:cs typeface="B Nazanin" pitchFamily="2" charset="-78"/>
            </a:endParaRPr>
          </a:p>
          <a:p>
            <a:pPr>
              <a:lnSpc>
                <a:spcPct val="150000"/>
              </a:lnSpc>
            </a:pPr>
            <a:r>
              <a:rPr lang="fa-IR" dirty="0">
                <a:solidFill>
                  <a:schemeClr val="tx2"/>
                </a:solidFill>
                <a:cs typeface="B Titr" panose="00000700000000000000" pitchFamily="2" charset="-78"/>
              </a:rPr>
              <a:t>ایمیل: </a:t>
            </a:r>
            <a:r>
              <a:rPr lang="en-US" dirty="0">
                <a:solidFill>
                  <a:srgbClr val="0070C0"/>
                </a:solidFill>
                <a:cs typeface="B Nazanin" pitchFamily="2" charset="-78"/>
              </a:rPr>
              <a:t>mohammad_maram70@yahoo.com </a:t>
            </a:r>
            <a:r>
              <a:rPr lang="en-US" dirty="0">
                <a:cs typeface="B Nazanin" pitchFamily="2" charset="-78"/>
              </a:rPr>
              <a:t> </a:t>
            </a:r>
            <a:endParaRPr lang="fa-IR" dirty="0">
              <a:cs typeface="B Nazanin" pitchFamily="2" charset="-78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236388D-DE2F-46F9-96BF-53BD367E7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2233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>
        <p:wipe dir="d"/>
      </p:transition>
    </mc:Choice>
    <mc:Fallback xmlns="">
      <p:transition advClick="0" advTm="5000">
        <p:wipe dir="d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700808"/>
            <a:ext cx="4104456" cy="396044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sz="3600" b="0" dirty="0">
                <a:effectLst/>
                <a:latin typeface="Bnazanin"/>
                <a:cs typeface="B Titr" panose="00000700000000000000" pitchFamily="2" charset="-78"/>
              </a:rPr>
              <a:t>واحد مهارتهای بالینی</a:t>
            </a:r>
            <a:endParaRPr lang="en-US" sz="3600" b="0" dirty="0">
              <a:effectLst/>
              <a:latin typeface="Bnazanin"/>
              <a:cs typeface="B Titr" panose="000007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28" y="1700808"/>
            <a:ext cx="3531812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09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>
        <p:wipe dir="d"/>
      </p:transition>
    </mc:Choice>
    <mc:Fallback xmlns="">
      <p:transition advClick="0" advTm="5000">
        <p:wipe dir="d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3" y="1417464"/>
            <a:ext cx="3960440" cy="460851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3600" b="0" dirty="0">
                <a:effectLst/>
                <a:latin typeface="Bnazanin"/>
                <a:cs typeface="B Titr" panose="00000700000000000000" pitchFamily="2" charset="-78"/>
              </a:rPr>
              <a:t>واحد مهارتهای بالینی</a:t>
            </a:r>
            <a:endParaRPr lang="en-US" sz="3600" b="0" dirty="0">
              <a:effectLst/>
              <a:latin typeface="Bnazanin"/>
              <a:cs typeface="B Titr" panose="000007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417464"/>
            <a:ext cx="3960440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00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>
        <p:wipe dir="d"/>
      </p:transition>
    </mc:Choice>
    <mc:Fallback xmlns="">
      <p:transition advClick="0" advTm="5000">
        <p:wipe dir="d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sz="3600" b="0" dirty="0">
                <a:effectLst/>
                <a:latin typeface="Bnazanin"/>
                <a:cs typeface="B Titr" panose="00000700000000000000" pitchFamily="2" charset="-78"/>
              </a:rPr>
              <a:t>نمای طبقات </a:t>
            </a:r>
            <a:endParaRPr lang="en-US" sz="3600" b="0" dirty="0">
              <a:effectLst/>
              <a:latin typeface="Bnazanin"/>
              <a:cs typeface="B Titr" panose="00000700000000000000" pitchFamily="2" charset="-78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481138"/>
            <a:ext cx="6994872" cy="4525962"/>
          </a:xfrm>
        </p:spPr>
      </p:pic>
    </p:spTree>
    <p:extLst>
      <p:ext uri="{BB962C8B-B14F-4D97-AF65-F5344CB8AC3E}">
        <p14:creationId xmlns:p14="http://schemas.microsoft.com/office/powerpoint/2010/main" val="25191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>
        <p:wipe dir="d"/>
      </p:transition>
    </mc:Choice>
    <mc:Fallback xmlns="">
      <p:transition advClick="0" advTm="5000">
        <p:wipe dir="d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66ADCDE-A592-420F-949B-34F87E43D2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74638"/>
            <a:ext cx="8229600" cy="5732653"/>
          </a:xfrm>
        </p:spPr>
        <p:txBody>
          <a:bodyPr/>
          <a:lstStyle/>
          <a:p>
            <a:pPr marL="109728" indent="0">
              <a:buNone/>
            </a:pPr>
            <a:endParaRPr lang="fa-IR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B378D64-15B3-47DE-94C5-91FCA6839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5890666"/>
          </a:xfrm>
        </p:spPr>
        <p:txBody>
          <a:bodyPr>
            <a:normAutofit/>
          </a:bodyPr>
          <a:lstStyle/>
          <a:p>
            <a:pPr algn="ctr"/>
            <a:r>
              <a:rPr lang="fa-IR" sz="4400" b="0" dirty="0">
                <a:effectLst/>
                <a:latin typeface="Bnazanin"/>
                <a:cs typeface="B Titr" panose="00000700000000000000" pitchFamily="2" charset="-78"/>
              </a:rPr>
              <a:t>با آرزوی موفقیت و سربلندی</a:t>
            </a:r>
          </a:p>
        </p:txBody>
      </p:sp>
    </p:spTree>
    <p:extLst>
      <p:ext uri="{BB962C8B-B14F-4D97-AF65-F5344CB8AC3E}">
        <p14:creationId xmlns:p14="http://schemas.microsoft.com/office/powerpoint/2010/main" val="22105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>
        <p:wipe dir="d"/>
      </p:transition>
    </mc:Choice>
    <mc:Fallback xmlns="">
      <p:transition advClick="0" advTm="5000">
        <p:wipe dir="d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268760"/>
            <a:ext cx="6994872" cy="496855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b="0" dirty="0">
                <a:effectLst/>
                <a:cs typeface="B Titr" panose="00000700000000000000" pitchFamily="2" charset="-78"/>
              </a:rPr>
              <a:t>ورودی دانشکده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>
        <p:wipe dir="d"/>
      </p:transition>
    </mc:Choice>
    <mc:Fallback xmlns="">
      <p:transition advClick="0" advTm="5000">
        <p:wipe dir="d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876" y="1428179"/>
            <a:ext cx="3871672" cy="452596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b="0" dirty="0">
                <a:effectLst/>
                <a:cs typeface="B Titr" panose="00000700000000000000" pitchFamily="2" charset="-78"/>
              </a:rPr>
              <a:t>سالن همکف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99" y="1417638"/>
            <a:ext cx="3871671" cy="45365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>
        <p:wipe dir="d"/>
      </p:transition>
    </mc:Choice>
    <mc:Fallback xmlns="">
      <p:transition advClick="0" advTm="5000">
        <p:wipe dir="d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3200" b="0" dirty="0">
                <a:effectLst/>
                <a:latin typeface="Bnazanin"/>
                <a:cs typeface="B Titr" panose="00000700000000000000" pitchFamily="2" charset="-78"/>
              </a:rPr>
              <a:t>ریاست دانشکده: </a:t>
            </a:r>
            <a:r>
              <a:rPr lang="fa-IR" sz="3200" dirty="0">
                <a:solidFill>
                  <a:srgbClr val="0070C0"/>
                </a:solidFill>
                <a:effectLst/>
                <a:latin typeface="Bnazanin"/>
                <a:cs typeface="B Nazanin" pitchFamily="2" charset="-78"/>
              </a:rPr>
              <a:t>دکتر آرام فیضی</a:t>
            </a:r>
            <a:endParaRPr lang="en-US" sz="3200" dirty="0">
              <a:solidFill>
                <a:srgbClr val="0070C0"/>
              </a:solidFill>
              <a:effectLst/>
              <a:latin typeface="Bnazanin"/>
              <a:cs typeface="B Nazanin" pitchFamily="2" charset="-78"/>
            </a:endParaRPr>
          </a:p>
        </p:txBody>
      </p:sp>
      <p:pic>
        <p:nvPicPr>
          <p:cNvPr id="6" name="Content Placeholder 5" descr="دکتر حبیب زاده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356123" y="1481138"/>
            <a:ext cx="6788943" cy="4162440"/>
          </a:xfrm>
        </p:spPr>
      </p:pic>
      <p:sp>
        <p:nvSpPr>
          <p:cNvPr id="4" name="TextBox 3"/>
          <p:cNvSpPr txBox="1"/>
          <p:nvPr/>
        </p:nvSpPr>
        <p:spPr>
          <a:xfrm>
            <a:off x="4161850" y="5553797"/>
            <a:ext cx="4003378" cy="13042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fa-IR" dirty="0">
                <a:solidFill>
                  <a:schemeClr val="tx2"/>
                </a:solidFill>
                <a:cs typeface="B Titr" panose="00000700000000000000" pitchFamily="2" charset="-78"/>
              </a:rPr>
              <a:t>مدرک و رشته تحصیلی:</a:t>
            </a:r>
            <a:r>
              <a:rPr lang="en-US" dirty="0">
                <a:solidFill>
                  <a:srgbClr val="0070C0"/>
                </a:solidFill>
                <a:cs typeface="B Nazanin" pitchFamily="2" charset="-78"/>
              </a:rPr>
              <a:t>PhD</a:t>
            </a:r>
            <a:r>
              <a:rPr lang="en-US" b="1" dirty="0">
                <a:solidFill>
                  <a:srgbClr val="0070C0"/>
                </a:solidFill>
                <a:cs typeface="B Nazanin" pitchFamily="2" charset="-78"/>
              </a:rPr>
              <a:t> </a:t>
            </a:r>
            <a:r>
              <a:rPr lang="fa-IR" b="1" dirty="0">
                <a:solidFill>
                  <a:srgbClr val="0070C0"/>
                </a:solidFill>
                <a:cs typeface="B Nazanin" pitchFamily="2" charset="-78"/>
              </a:rPr>
              <a:t> آموزش پرستاری</a:t>
            </a:r>
          </a:p>
          <a:p>
            <a:pPr>
              <a:lnSpc>
                <a:spcPct val="150000"/>
              </a:lnSpc>
            </a:pPr>
            <a:r>
              <a:rPr lang="fa-IR" dirty="0">
                <a:solidFill>
                  <a:schemeClr val="tx2"/>
                </a:solidFill>
                <a:cs typeface="B Titr" panose="00000700000000000000" pitchFamily="2" charset="-78"/>
              </a:rPr>
              <a:t>رتبه علمی: </a:t>
            </a:r>
            <a:r>
              <a:rPr lang="fa-IR" b="1" dirty="0">
                <a:solidFill>
                  <a:srgbClr val="0070C0"/>
                </a:solidFill>
                <a:cs typeface="B Nazanin" pitchFamily="2" charset="-78"/>
              </a:rPr>
              <a:t>دانشیار</a:t>
            </a:r>
            <a:r>
              <a:rPr lang="fa-IR" dirty="0">
                <a:cs typeface="B Nazanin" pitchFamily="2" charset="-78"/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fa-IR" dirty="0">
                <a:solidFill>
                  <a:schemeClr val="tx2"/>
                </a:solidFill>
                <a:cs typeface="B Titr" panose="00000700000000000000" pitchFamily="2" charset="-78"/>
              </a:rPr>
              <a:t>ایمیل:</a:t>
            </a:r>
            <a:r>
              <a:rPr lang="en-US" dirty="0">
                <a:cs typeface="B Nazanin" pitchFamily="2" charset="-78"/>
              </a:rPr>
              <a:t> </a:t>
            </a:r>
            <a:r>
              <a:rPr lang="en-US" dirty="0">
                <a:solidFill>
                  <a:srgbClr val="0070C0"/>
                </a:solidFill>
                <a:cs typeface="+mj-cs"/>
              </a:rPr>
              <a:t>aramfeizi@yahoo.com  </a:t>
            </a:r>
            <a:r>
              <a:rPr lang="en-US" dirty="0">
                <a:cs typeface="B Nazanin" pitchFamily="2" charset="-78"/>
              </a:rPr>
              <a:t> </a:t>
            </a:r>
            <a:endParaRPr lang="fa-IR" dirty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5526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>
        <p:wipe dir="d"/>
      </p:transition>
    </mc:Choice>
    <mc:Fallback xmlns="">
      <p:transition advClick="0" advTm="5000">
        <p:wipe dir="d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3200" b="0" dirty="0">
                <a:effectLst/>
                <a:latin typeface="Bnazanin"/>
                <a:cs typeface="B Titr" panose="00000700000000000000" pitchFamily="2" charset="-78"/>
              </a:rPr>
              <a:t>معاون پژوهشی دانشکده: </a:t>
            </a:r>
            <a:r>
              <a:rPr lang="fa-IR" sz="3200" dirty="0">
                <a:solidFill>
                  <a:srgbClr val="0070C0"/>
                </a:solidFill>
                <a:effectLst/>
                <a:latin typeface="Bnazanin"/>
                <a:cs typeface="B Nazanin" pitchFamily="2" charset="-78"/>
              </a:rPr>
              <a:t>دکتر یاسر مرادی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29075" y="1977253"/>
            <a:ext cx="2371550" cy="31701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2BBD58-A59F-4F62-8948-80B7F87B6A90}"/>
              </a:ext>
            </a:extLst>
          </p:cNvPr>
          <p:cNvSpPr txBox="1"/>
          <p:nvPr/>
        </p:nvSpPr>
        <p:spPr>
          <a:xfrm>
            <a:off x="3939173" y="5733861"/>
            <a:ext cx="4636578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>
                <a:solidFill>
                  <a:schemeClr val="tx2"/>
                </a:solidFill>
                <a:cs typeface="B Titr" panose="00000700000000000000" pitchFamily="2" charset="-78"/>
              </a:rPr>
              <a:t>مدرک و رشته تحصیلی:</a:t>
            </a:r>
            <a:r>
              <a:rPr lang="en-US" dirty="0">
                <a:solidFill>
                  <a:srgbClr val="0070C0"/>
                </a:solidFill>
                <a:cs typeface="B Nazanin" pitchFamily="2" charset="-78"/>
              </a:rPr>
              <a:t>PhD</a:t>
            </a:r>
            <a:r>
              <a:rPr lang="en-US" b="1" dirty="0">
                <a:solidFill>
                  <a:srgbClr val="0070C0"/>
                </a:solidFill>
                <a:cs typeface="B Nazanin" pitchFamily="2" charset="-78"/>
              </a:rPr>
              <a:t> </a:t>
            </a:r>
            <a:r>
              <a:rPr lang="fa-IR" b="1" dirty="0">
                <a:solidFill>
                  <a:srgbClr val="0070C0"/>
                </a:solidFill>
                <a:cs typeface="B Nazanin" pitchFamily="2" charset="-78"/>
              </a:rPr>
              <a:t> پرستاری - داخلی جراحی</a:t>
            </a:r>
            <a:endParaRPr lang="en-US" b="1" dirty="0">
              <a:solidFill>
                <a:srgbClr val="0070C0"/>
              </a:solidFill>
              <a:cs typeface="B Nazanin" pitchFamily="2" charset="-78"/>
            </a:endParaRPr>
          </a:p>
          <a:p>
            <a:pPr>
              <a:lnSpc>
                <a:spcPct val="150000"/>
              </a:lnSpc>
            </a:pPr>
            <a:r>
              <a:rPr lang="fa-IR" dirty="0">
                <a:solidFill>
                  <a:schemeClr val="tx2"/>
                </a:solidFill>
                <a:cs typeface="B Titr" panose="00000700000000000000" pitchFamily="2" charset="-78"/>
              </a:rPr>
              <a:t>رتبه علمی: </a:t>
            </a:r>
            <a:r>
              <a:rPr lang="fa-IR" b="1" dirty="0">
                <a:solidFill>
                  <a:srgbClr val="0070C0"/>
                </a:solidFill>
                <a:cs typeface="B Nazanin" pitchFamily="2" charset="-78"/>
              </a:rPr>
              <a:t>استادیار</a:t>
            </a:r>
            <a:endParaRPr lang="fa-IR" dirty="0">
              <a:cs typeface="B Nazanin" pitchFamily="2" charset="-78"/>
            </a:endParaRPr>
          </a:p>
          <a:p>
            <a:pPr>
              <a:lnSpc>
                <a:spcPct val="150000"/>
              </a:lnSpc>
            </a:pPr>
            <a:r>
              <a:rPr lang="fa-IR" dirty="0">
                <a:solidFill>
                  <a:schemeClr val="tx2"/>
                </a:solidFill>
                <a:cs typeface="B Titr" panose="00000700000000000000" pitchFamily="2" charset="-78"/>
              </a:rPr>
              <a:t>ایمیل:</a:t>
            </a:r>
            <a:r>
              <a:rPr lang="en-US" dirty="0">
                <a:cs typeface="B Nazanin" pitchFamily="2" charset="-78"/>
              </a:rPr>
              <a:t> </a:t>
            </a:r>
            <a:r>
              <a:rPr lang="en-US" b="1" dirty="0">
                <a:solidFill>
                  <a:srgbClr val="0070C0"/>
                </a:solidFill>
                <a:cs typeface="B Nazanin" pitchFamily="2" charset="-78"/>
              </a:rPr>
              <a:t>yasermoradi1045@yahoo.com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>
                <a:cs typeface="B Nazanin" pitchFamily="2" charset="-78"/>
              </a:rPr>
              <a:t> </a:t>
            </a:r>
            <a:endParaRPr lang="fa-IR" dirty="0">
              <a:cs typeface="B Nazanin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>
        <p:wipe dir="d"/>
      </p:transition>
    </mc:Choice>
    <mc:Fallback xmlns="">
      <p:transition advClick="0" advTm="5000">
        <p:wipe dir="d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3200" b="0" dirty="0">
                <a:effectLst/>
                <a:latin typeface="Bnazanin"/>
                <a:cs typeface="B Titr" panose="00000700000000000000" pitchFamily="2" charset="-78"/>
              </a:rPr>
              <a:t>معاون آموزشی دانشکده: </a:t>
            </a:r>
            <a:r>
              <a:rPr lang="fa-IR" sz="3200" dirty="0">
                <a:solidFill>
                  <a:srgbClr val="0070C0"/>
                </a:solidFill>
                <a:effectLst/>
                <a:latin typeface="Bnazanin"/>
                <a:cs typeface="B Nazanin" pitchFamily="2" charset="-78"/>
              </a:rPr>
              <a:t>دکتر مولود رادفر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FBA0D7-CB07-4198-8AF9-B0A24B52F266}"/>
              </a:ext>
            </a:extLst>
          </p:cNvPr>
          <p:cNvSpPr txBox="1"/>
          <p:nvPr/>
        </p:nvSpPr>
        <p:spPr>
          <a:xfrm>
            <a:off x="3491880" y="5746581"/>
            <a:ext cx="4636578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>
                <a:solidFill>
                  <a:schemeClr val="tx2"/>
                </a:solidFill>
                <a:cs typeface="B Titr" panose="00000700000000000000" pitchFamily="2" charset="-78"/>
              </a:rPr>
              <a:t>مدرک و رشته تحصیلی:</a:t>
            </a:r>
            <a:r>
              <a:rPr lang="en-US" dirty="0">
                <a:solidFill>
                  <a:srgbClr val="0070C0"/>
                </a:solidFill>
                <a:cs typeface="B Nazanin" pitchFamily="2" charset="-78"/>
              </a:rPr>
              <a:t>PhD</a:t>
            </a:r>
            <a:r>
              <a:rPr lang="fa-IR" b="1" dirty="0">
                <a:solidFill>
                  <a:srgbClr val="0070C0"/>
                </a:solidFill>
                <a:cs typeface="B Nazanin" pitchFamily="2" charset="-78"/>
              </a:rPr>
              <a:t> روان پرستاری</a:t>
            </a:r>
            <a:endParaRPr lang="en-US" b="1" dirty="0">
              <a:solidFill>
                <a:srgbClr val="0070C0"/>
              </a:solidFill>
              <a:cs typeface="B Nazanin" pitchFamily="2" charset="-78"/>
            </a:endParaRPr>
          </a:p>
          <a:p>
            <a:pPr>
              <a:lnSpc>
                <a:spcPct val="150000"/>
              </a:lnSpc>
            </a:pPr>
            <a:r>
              <a:rPr lang="fa-IR" dirty="0">
                <a:solidFill>
                  <a:schemeClr val="tx2"/>
                </a:solidFill>
                <a:cs typeface="B Titr" panose="00000700000000000000" pitchFamily="2" charset="-78"/>
              </a:rPr>
              <a:t>رتبه علمی: </a:t>
            </a:r>
            <a:r>
              <a:rPr lang="fa-IR" b="1" dirty="0">
                <a:solidFill>
                  <a:srgbClr val="0070C0"/>
                </a:solidFill>
                <a:cs typeface="B Nazanin" pitchFamily="2" charset="-78"/>
              </a:rPr>
              <a:t>استاد</a:t>
            </a:r>
            <a:endParaRPr lang="fa-IR" dirty="0">
              <a:cs typeface="B Nazanin" pitchFamily="2" charset="-78"/>
            </a:endParaRPr>
          </a:p>
          <a:p>
            <a:pPr>
              <a:lnSpc>
                <a:spcPct val="150000"/>
              </a:lnSpc>
            </a:pPr>
            <a:r>
              <a:rPr lang="fa-IR" dirty="0">
                <a:solidFill>
                  <a:schemeClr val="tx2"/>
                </a:solidFill>
                <a:cs typeface="B Titr" panose="00000700000000000000" pitchFamily="2" charset="-78"/>
              </a:rPr>
              <a:t>ایمیل: </a:t>
            </a:r>
            <a:r>
              <a:rPr lang="en-US" dirty="0">
                <a:cs typeface="B Nazanin" pitchFamily="2" charset="-78"/>
              </a:rPr>
              <a:t> </a:t>
            </a:r>
            <a:r>
              <a:rPr lang="en-US" b="1" dirty="0">
                <a:solidFill>
                  <a:srgbClr val="0070C0"/>
                </a:solidFill>
                <a:cs typeface="B Nazanin" pitchFamily="2" charset="-78"/>
              </a:rPr>
              <a:t>radfar.m@umsu.ac.ir</a:t>
            </a:r>
            <a:r>
              <a:rPr lang="fa-IR" dirty="0">
                <a:solidFill>
                  <a:srgbClr val="0070C0"/>
                </a:solidFill>
                <a:cs typeface="B Nazanin" pitchFamily="2" charset="-78"/>
              </a:rPr>
              <a:t> </a:t>
            </a:r>
            <a:r>
              <a:rPr lang="en-US" dirty="0">
                <a:cs typeface="B Nazanin" pitchFamily="2" charset="-78"/>
              </a:rPr>
              <a:t> </a:t>
            </a:r>
            <a:endParaRPr lang="fa-IR" dirty="0">
              <a:cs typeface="B Nazanin" pitchFamily="2" charset="-78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0" y="2111938"/>
            <a:ext cx="2176636" cy="2902181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>
        <p:wipe dir="d"/>
      </p:transition>
    </mc:Choice>
    <mc:Fallback xmlns="">
      <p:transition advClick="0" advTm="5000">
        <p:wipe dir="d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2800" b="0" dirty="0">
                <a:effectLst/>
                <a:latin typeface="Bnazanin"/>
                <a:cs typeface="B Titr" panose="00000700000000000000" pitchFamily="2" charset="-78"/>
              </a:rPr>
              <a:t>مدیر گروه پرستاری</a:t>
            </a:r>
            <a:r>
              <a:rPr lang="fa-IR" sz="2800" dirty="0">
                <a:effectLst/>
                <a:cs typeface="B Nazanin" pitchFamily="2" charset="-78"/>
              </a:rPr>
              <a:t>: </a:t>
            </a:r>
            <a:r>
              <a:rPr lang="fa-IR" sz="2800" dirty="0">
                <a:solidFill>
                  <a:srgbClr val="0070C0"/>
                </a:solidFill>
                <a:effectLst/>
                <a:latin typeface="Bnazanin"/>
                <a:cs typeface="B Nazanin" pitchFamily="2" charset="-78"/>
              </a:rPr>
              <a:t>دکتر سمیرا اورجلو</a:t>
            </a:r>
            <a:br>
              <a:rPr lang="fa-IR" sz="2800" dirty="0">
                <a:effectLst/>
                <a:cs typeface="B Nazanin" pitchFamily="2" charset="-78"/>
              </a:rPr>
            </a:br>
            <a:endParaRPr lang="fa-IR" sz="2800" dirty="0">
              <a:cs typeface="B Nazanin" pitchFamily="2" charset="-78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4E1CB0D-7988-4CE2-80D1-78B82D4C96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510" y="1417638"/>
            <a:ext cx="2456979" cy="3223473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2B1F6F-1526-4E1B-A5F9-67F510EEE562}"/>
              </a:ext>
            </a:extLst>
          </p:cNvPr>
          <p:cNvSpPr txBox="1"/>
          <p:nvPr/>
        </p:nvSpPr>
        <p:spPr>
          <a:xfrm>
            <a:off x="3793022" y="5417658"/>
            <a:ext cx="4636578" cy="116570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>
                <a:solidFill>
                  <a:schemeClr val="tx2"/>
                </a:solidFill>
                <a:cs typeface="B Titr" panose="00000700000000000000" pitchFamily="2" charset="-78"/>
              </a:rPr>
              <a:t>مدرک و رشته تحصیلی:</a:t>
            </a:r>
            <a:r>
              <a:rPr lang="en-US" dirty="0">
                <a:solidFill>
                  <a:srgbClr val="0070C0"/>
                </a:solidFill>
                <a:cs typeface="B Nazanin" pitchFamily="2" charset="-78"/>
              </a:rPr>
              <a:t>PhD</a:t>
            </a:r>
            <a:r>
              <a:rPr lang="en-US" b="1" dirty="0">
                <a:solidFill>
                  <a:srgbClr val="0070C0"/>
                </a:solidFill>
                <a:cs typeface="B Nazanin" pitchFamily="2" charset="-78"/>
              </a:rPr>
              <a:t> </a:t>
            </a:r>
            <a:r>
              <a:rPr lang="fa-IR" b="1" dirty="0">
                <a:solidFill>
                  <a:srgbClr val="0070C0"/>
                </a:solidFill>
                <a:cs typeface="B Nazanin" pitchFamily="2" charset="-78"/>
              </a:rPr>
              <a:t>  داخلی جراحی</a:t>
            </a:r>
            <a:endParaRPr lang="en-US" b="1" dirty="0">
              <a:solidFill>
                <a:srgbClr val="0070C0"/>
              </a:solidFill>
              <a:cs typeface="B Nazanin" pitchFamily="2" charset="-78"/>
            </a:endParaRPr>
          </a:p>
          <a:p>
            <a:pPr>
              <a:lnSpc>
                <a:spcPct val="150000"/>
              </a:lnSpc>
            </a:pPr>
            <a:r>
              <a:rPr lang="fa-IR" dirty="0">
                <a:solidFill>
                  <a:schemeClr val="tx2"/>
                </a:solidFill>
                <a:cs typeface="B Titr" panose="00000700000000000000" pitchFamily="2" charset="-78"/>
              </a:rPr>
              <a:t>رتبه علمی: </a:t>
            </a:r>
            <a:r>
              <a:rPr lang="fa-IR" b="1" dirty="0">
                <a:solidFill>
                  <a:srgbClr val="0070C0"/>
                </a:solidFill>
                <a:cs typeface="B Nazanin" pitchFamily="2" charset="-78"/>
              </a:rPr>
              <a:t>استادیار</a:t>
            </a:r>
            <a:endParaRPr lang="fa-IR" dirty="0">
              <a:cs typeface="B Nazanin" pitchFamily="2" charset="-78"/>
            </a:endParaRPr>
          </a:p>
          <a:p>
            <a:pPr>
              <a:lnSpc>
                <a:spcPct val="150000"/>
              </a:lnSpc>
            </a:pPr>
            <a:r>
              <a:rPr lang="fa-IR" dirty="0">
                <a:solidFill>
                  <a:schemeClr val="tx2"/>
                </a:solidFill>
                <a:cs typeface="B Titr" panose="00000700000000000000" pitchFamily="2" charset="-78"/>
              </a:rPr>
              <a:t>ایمیل: </a:t>
            </a:r>
            <a:r>
              <a:rPr lang="en-US" dirty="0">
                <a:cs typeface="B Nazanin" pitchFamily="2" charset="-78"/>
              </a:rPr>
              <a:t> </a:t>
            </a:r>
            <a:r>
              <a:rPr lang="en-US" b="1" dirty="0">
                <a:solidFill>
                  <a:srgbClr val="0070C0"/>
                </a:solidFill>
                <a:cs typeface="B Nazanin" pitchFamily="2" charset="-78"/>
              </a:rPr>
              <a:t>samira_orojlo@yahoo.com</a:t>
            </a:r>
            <a:endParaRPr lang="fa-IR" b="1" dirty="0">
              <a:solidFill>
                <a:srgbClr val="0070C0"/>
              </a:solidFill>
              <a:cs typeface="B Nazanin" pitchFamily="2" charset="-7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92109D-C13D-1B1A-C150-1738B16AB0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9746" y="1628800"/>
            <a:ext cx="2456979" cy="30123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>
        <p:wipe dir="d"/>
      </p:transition>
    </mc:Choice>
    <mc:Fallback xmlns="">
      <p:transition advClick="0" advTm="5000">
        <p:wipe dir="d"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975</TotalTime>
  <Words>751</Words>
  <Application>Microsoft Office PowerPoint</Application>
  <PresentationFormat>On-screen Show (4:3)</PresentationFormat>
  <Paragraphs>128</Paragraphs>
  <Slides>34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B Davat</vt:lpstr>
      <vt:lpstr>B Nazanin</vt:lpstr>
      <vt:lpstr>B Titr</vt:lpstr>
      <vt:lpstr>Bnazanin</vt:lpstr>
      <vt:lpstr>Calibri</vt:lpstr>
      <vt:lpstr>Lucida Sans Unicode</vt:lpstr>
      <vt:lpstr>Verdana</vt:lpstr>
      <vt:lpstr>Wingdings 2</vt:lpstr>
      <vt:lpstr>Wingdings 3</vt:lpstr>
      <vt:lpstr>Concourse</vt:lpstr>
      <vt:lpstr>بسم الله الرحمن الرحیم</vt:lpstr>
      <vt:lpstr>نمای دانشکده پرستاری و مامایی </vt:lpstr>
      <vt:lpstr>PowerPoint Presentation</vt:lpstr>
      <vt:lpstr>ورودی دانشکده</vt:lpstr>
      <vt:lpstr>سالن همکف</vt:lpstr>
      <vt:lpstr>ریاست دانشکده: دکتر آرام فیضی</vt:lpstr>
      <vt:lpstr>معاون پژوهشی دانشکده: دکتر یاسر مرادی</vt:lpstr>
      <vt:lpstr>معاون آموزشی دانشکده: دکتر مولود رادفر</vt:lpstr>
      <vt:lpstr>مدیر گروه پرستاری: دکتر سمیرا اورجلو </vt:lpstr>
      <vt:lpstr> </vt:lpstr>
      <vt:lpstr>مدیر گروه مامایی: مریم مسگرزاده</vt:lpstr>
      <vt:lpstr>مدیر تحصیلات تکمیلی: دکتر یوسف حقیقی مقدم</vt:lpstr>
      <vt:lpstr>کارشناسان تحصیلات تکمیلی</vt:lpstr>
      <vt:lpstr>رئیس اداره امور عمومی: شیرزاد روستایی </vt:lpstr>
      <vt:lpstr>رئیس اداره آموزش: سیده مریم حسینی</vt:lpstr>
      <vt:lpstr>کارشناسان آموزش</vt:lpstr>
      <vt:lpstr>مسئول کلاسها: امیر افتخارجو</vt:lpstr>
      <vt:lpstr>کمک مسئول کلاسها: بهنام اسدزاده</vt:lpstr>
      <vt:lpstr>کارشناس پژوهش: حمیرا نورنژاد</vt:lpstr>
      <vt:lpstr>مسئول  فناوری اطلاعات: مهندس اسلام رضوی</vt:lpstr>
      <vt:lpstr>مدیر واحد برنامه ریزی: زهرا طیبی</vt:lpstr>
      <vt:lpstr>اساتید پرستاری</vt:lpstr>
      <vt:lpstr>اساتید پرستاری</vt:lpstr>
      <vt:lpstr>اساتید پرستاری</vt:lpstr>
      <vt:lpstr>اساتید مامایی</vt:lpstr>
      <vt:lpstr>رئیس کتابخانه وانتشارات و کارشناس کتابداری: وحید رادمهر و منصوره پایان </vt:lpstr>
      <vt:lpstr>اتاق پرینت و جستجوگر کتاب</vt:lpstr>
      <vt:lpstr>سالن مطالعه و مخزن کتاب</vt:lpstr>
      <vt:lpstr> </vt:lpstr>
      <vt:lpstr> </vt:lpstr>
      <vt:lpstr>واحد مهارتهای بالینی</vt:lpstr>
      <vt:lpstr>واحد مهارتهای بالینی</vt:lpstr>
      <vt:lpstr>نمای طبقات </vt:lpstr>
      <vt:lpstr>با آرزوی موفقیت و سربلندی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prs_tashkilat2</dc:creator>
  <cp:lastModifiedBy>Birlik</cp:lastModifiedBy>
  <cp:revision>315</cp:revision>
  <dcterms:created xsi:type="dcterms:W3CDTF">2011-11-06T06:12:53Z</dcterms:created>
  <dcterms:modified xsi:type="dcterms:W3CDTF">2025-05-13T08:28:22Z</dcterms:modified>
</cp:coreProperties>
</file>